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9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4A7E57-E0E7-4EBF-940C-3DCB3F851551}" v="8" dt="2026-03-09T20:39:17.6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Strong" userId="9eb81e18-8824-4a18-8580-3c69fad29267" providerId="ADAL" clId="{5C1CA919-2C9F-4107-80FA-8C6DDB076CE2}"/>
    <pc:docChg chg="undo redo custSel addSld delSld modSld">
      <pc:chgData name="Laura Strong" userId="9eb81e18-8824-4a18-8580-3c69fad29267" providerId="ADAL" clId="{5C1CA919-2C9F-4107-80FA-8C6DDB076CE2}" dt="2026-03-10T18:19:45.011" v="3528" actId="27636"/>
      <pc:docMkLst>
        <pc:docMk/>
      </pc:docMkLst>
      <pc:sldChg chg="modSp mod">
        <pc:chgData name="Laura Strong" userId="9eb81e18-8824-4a18-8580-3c69fad29267" providerId="ADAL" clId="{5C1CA919-2C9F-4107-80FA-8C6DDB076CE2}" dt="2026-03-09T20:38:34.806" v="3524" actId="20577"/>
        <pc:sldMkLst>
          <pc:docMk/>
          <pc:sldMk cId="1050728532" sldId="258"/>
        </pc:sldMkLst>
        <pc:spChg chg="mod">
          <ac:chgData name="Laura Strong" userId="9eb81e18-8824-4a18-8580-3c69fad29267" providerId="ADAL" clId="{5C1CA919-2C9F-4107-80FA-8C6DDB076CE2}" dt="2026-03-09T20:38:34.806" v="3524" actId="20577"/>
          <ac:spMkLst>
            <pc:docMk/>
            <pc:sldMk cId="1050728532" sldId="258"/>
            <ac:spMk id="3" creationId="{AB2B47E7-FD11-66D3-1764-3226C2163757}"/>
          </ac:spMkLst>
        </pc:spChg>
      </pc:sldChg>
      <pc:sldChg chg="addSp delSp modSp new mod">
        <pc:chgData name="Laura Strong" userId="9eb81e18-8824-4a18-8580-3c69fad29267" providerId="ADAL" clId="{5C1CA919-2C9F-4107-80FA-8C6DDB076CE2}" dt="2026-03-09T20:28:22.741" v="3419" actId="27636"/>
        <pc:sldMkLst>
          <pc:docMk/>
          <pc:sldMk cId="2968229681" sldId="260"/>
        </pc:sldMkLst>
        <pc:spChg chg="mod">
          <ac:chgData name="Laura Strong" userId="9eb81e18-8824-4a18-8580-3c69fad29267" providerId="ADAL" clId="{5C1CA919-2C9F-4107-80FA-8C6DDB076CE2}" dt="2026-03-09T20:28:22.741" v="3419" actId="27636"/>
          <ac:spMkLst>
            <pc:docMk/>
            <pc:sldMk cId="2968229681" sldId="260"/>
            <ac:spMk id="2" creationId="{28C85612-39A9-BB26-3F91-86385BE51323}"/>
          </ac:spMkLst>
        </pc:spChg>
      </pc:sldChg>
      <pc:sldChg chg="modSp mod">
        <pc:chgData name="Laura Strong" userId="9eb81e18-8824-4a18-8580-3c69fad29267" providerId="ADAL" clId="{5C1CA919-2C9F-4107-80FA-8C6DDB076CE2}" dt="2026-03-09T20:28:51.409" v="3423" actId="27636"/>
        <pc:sldMkLst>
          <pc:docMk/>
          <pc:sldMk cId="714559738" sldId="262"/>
        </pc:sldMkLst>
        <pc:spChg chg="mod">
          <ac:chgData name="Laura Strong" userId="9eb81e18-8824-4a18-8580-3c69fad29267" providerId="ADAL" clId="{5C1CA919-2C9F-4107-80FA-8C6DDB076CE2}" dt="2026-03-09T20:28:51.409" v="3423" actId="27636"/>
          <ac:spMkLst>
            <pc:docMk/>
            <pc:sldMk cId="714559738" sldId="262"/>
            <ac:spMk id="3" creationId="{145725F2-E695-B390-B63C-0D9D079A259A}"/>
          </ac:spMkLst>
        </pc:spChg>
      </pc:sldChg>
      <pc:sldChg chg="modSp mod">
        <pc:chgData name="Laura Strong" userId="9eb81e18-8824-4a18-8580-3c69fad29267" providerId="ADAL" clId="{5C1CA919-2C9F-4107-80FA-8C6DDB076CE2}" dt="2026-03-10T18:19:45.011" v="3528" actId="27636"/>
        <pc:sldMkLst>
          <pc:docMk/>
          <pc:sldMk cId="2714765894" sldId="267"/>
        </pc:sldMkLst>
        <pc:spChg chg="mod">
          <ac:chgData name="Laura Strong" userId="9eb81e18-8824-4a18-8580-3c69fad29267" providerId="ADAL" clId="{5C1CA919-2C9F-4107-80FA-8C6DDB076CE2}" dt="2026-03-10T18:19:45.011" v="3528" actId="27636"/>
          <ac:spMkLst>
            <pc:docMk/>
            <pc:sldMk cId="2714765894" sldId="267"/>
            <ac:spMk id="3" creationId="{F1E71D2C-8A10-F97B-C739-B8ABEE9A04B5}"/>
          </ac:spMkLst>
        </pc:spChg>
        <pc:picChg chg="mod">
          <ac:chgData name="Laura Strong" userId="9eb81e18-8824-4a18-8580-3c69fad29267" providerId="ADAL" clId="{5C1CA919-2C9F-4107-80FA-8C6DDB076CE2}" dt="2026-03-09T20:39:17.632" v="3526" actId="14100"/>
          <ac:picMkLst>
            <pc:docMk/>
            <pc:sldMk cId="2714765894" sldId="267"/>
            <ac:picMk id="7170" creationId="{A9852382-5874-922C-007E-EADC57871B2A}"/>
          </ac:picMkLst>
        </pc:picChg>
      </pc:sldChg>
      <pc:sldChg chg="modSp new mod">
        <pc:chgData name="Laura Strong" userId="9eb81e18-8824-4a18-8580-3c69fad29267" providerId="ADAL" clId="{5C1CA919-2C9F-4107-80FA-8C6DDB076CE2}" dt="2026-03-09T20:31:04.925" v="3466" actId="20577"/>
        <pc:sldMkLst>
          <pc:docMk/>
          <pc:sldMk cId="3024271429" sldId="268"/>
        </pc:sldMkLst>
        <pc:spChg chg="mod">
          <ac:chgData name="Laura Strong" userId="9eb81e18-8824-4a18-8580-3c69fad29267" providerId="ADAL" clId="{5C1CA919-2C9F-4107-80FA-8C6DDB076CE2}" dt="2026-03-09T20:31:04.925" v="3466" actId="20577"/>
          <ac:spMkLst>
            <pc:docMk/>
            <pc:sldMk cId="3024271429" sldId="268"/>
            <ac:spMk id="2" creationId="{B76F08AF-EFE2-8B7D-6E22-110A3388184D}"/>
          </ac:spMkLst>
        </pc:spChg>
      </pc:sldChg>
      <pc:sldChg chg="addSp modSp new mod">
        <pc:chgData name="Laura Strong" userId="9eb81e18-8824-4a18-8580-3c69fad29267" providerId="ADAL" clId="{5C1CA919-2C9F-4107-80FA-8C6DDB076CE2}" dt="2026-03-09T20:38:04.537" v="3502" actId="1076"/>
        <pc:sldMkLst>
          <pc:docMk/>
          <pc:sldMk cId="2920930305" sldId="269"/>
        </pc:sldMkLst>
        <pc:spChg chg="mod">
          <ac:chgData name="Laura Strong" userId="9eb81e18-8824-4a18-8580-3c69fad29267" providerId="ADAL" clId="{5C1CA919-2C9F-4107-80FA-8C6DDB076CE2}" dt="2026-03-09T20:37:10.492" v="3498" actId="27636"/>
          <ac:spMkLst>
            <pc:docMk/>
            <pc:sldMk cId="2920930305" sldId="269"/>
            <ac:spMk id="2" creationId="{263A045C-4ACE-FCFB-BBFA-4CB90E85CF9A}"/>
          </ac:spMkLst>
        </pc:spChg>
        <pc:spChg chg="mod">
          <ac:chgData name="Laura Strong" userId="9eb81e18-8824-4a18-8580-3c69fad29267" providerId="ADAL" clId="{5C1CA919-2C9F-4107-80FA-8C6DDB076CE2}" dt="2026-03-09T20:36:41.444" v="3491" actId="20577"/>
          <ac:spMkLst>
            <pc:docMk/>
            <pc:sldMk cId="2920930305" sldId="269"/>
            <ac:spMk id="3" creationId="{B7B66797-5ED2-E308-B72F-7A36A423EFA7}"/>
          </ac:spMkLst>
        </pc:spChg>
        <pc:picChg chg="add mod">
          <ac:chgData name="Laura Strong" userId="9eb81e18-8824-4a18-8580-3c69fad29267" providerId="ADAL" clId="{5C1CA919-2C9F-4107-80FA-8C6DDB076CE2}" dt="2026-03-09T20:38:04.537" v="3502" actId="1076"/>
          <ac:picMkLst>
            <pc:docMk/>
            <pc:sldMk cId="2920930305" sldId="269"/>
            <ac:picMk id="1026" creationId="{CB99F60C-B22B-EC90-7CEC-99084F946B5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29B8F-D15F-6340-A9B5-9E42586F20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8C9CC-E1B0-B640-A669-CC20A11F96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838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53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tx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582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9DF9-5DDD-0381-0C38-86F0FFE52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3013" y="1041400"/>
            <a:ext cx="6705600" cy="2387600"/>
          </a:xfr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B9069E-44DF-0FB5-8AE6-0914543B3B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3013" y="3728111"/>
            <a:ext cx="6705600" cy="82345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12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624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ACB7F33-3679-838E-FE45-B1188D0C2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210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914400"/>
            <a:ext cx="7368210" cy="5195456"/>
          </a:xfrm>
        </p:spPr>
        <p:txBody>
          <a:bodyPr/>
          <a:lstStyle>
            <a:lvl1pPr>
              <a:buClr>
                <a:schemeClr val="tx2"/>
              </a:buClr>
              <a:defRPr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FEFE0B2-0448-8DE3-3342-F49BB2D4A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888" y="473824"/>
            <a:ext cx="3309730" cy="205734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47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Here</a:t>
            </a: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B1F06E-9879-3B64-9C94-8AD353E1F2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152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2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Here</a:t>
            </a: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6D60C31E-BF1D-A1F0-A326-C4962C1991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700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2713" y="2372138"/>
            <a:ext cx="8746435" cy="3737717"/>
          </a:xfr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049F01F-0AA6-8252-7917-4B3441E1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888" y="473825"/>
            <a:ext cx="1931503" cy="189831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Here</a:t>
            </a: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5F591C-5941-6B2B-8C45-8F34DAED7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D7C2F104-F52B-F153-6FFF-69E188DF12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22575" y="473411"/>
            <a:ext cx="8746435" cy="1898314"/>
          </a:xfrm>
        </p:spPr>
        <p:txBody>
          <a:bodyPr anchor="ctr">
            <a:normAutofit/>
          </a:bodyPr>
          <a:lstStyle>
            <a:lvl1pPr marL="0" indent="0">
              <a:buNone/>
              <a:defRPr sz="4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545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  <a:lvl2pPr>
              <a:defRPr>
                <a:latin typeface="Helvetica" pitchFamily="2" charset="0"/>
              </a:defRPr>
            </a:lvl2pPr>
            <a:lvl3pPr>
              <a:defRPr>
                <a:latin typeface="Helvetica" pitchFamily="2" charset="0"/>
              </a:defRPr>
            </a:lvl3pPr>
            <a:lvl4pPr>
              <a:defRPr>
                <a:latin typeface="Helvetica" pitchFamily="2" charset="0"/>
              </a:defRPr>
            </a:lvl4pPr>
            <a:lvl5pPr>
              <a:defRPr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53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" pitchFamily="2" charset="0"/>
              </a:defRPr>
            </a:lvl1pPr>
            <a:lvl2pPr>
              <a:defRPr>
                <a:solidFill>
                  <a:schemeClr val="bg1"/>
                </a:solidFill>
                <a:latin typeface="Helvetica" pitchFamily="2" charset="0"/>
              </a:defRPr>
            </a:lvl2pPr>
            <a:lvl3pPr>
              <a:defRPr>
                <a:solidFill>
                  <a:schemeClr val="bg1"/>
                </a:solidFill>
                <a:latin typeface="Helvetica" pitchFamily="2" charset="0"/>
              </a:defRPr>
            </a:lvl3pPr>
            <a:lvl4pPr>
              <a:defRPr>
                <a:solidFill>
                  <a:schemeClr val="bg1"/>
                </a:solidFill>
                <a:latin typeface="Helvetica" pitchFamily="2" charset="0"/>
              </a:defRPr>
            </a:lvl4pPr>
            <a:lvl5pPr>
              <a:defRPr>
                <a:solidFill>
                  <a:schemeClr val="bg1"/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898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3CEE-672B-749B-3ACB-1F67D2BA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47" y="831921"/>
            <a:ext cx="5181601" cy="135469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5B938-70B0-9919-9742-22138F638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425148"/>
            <a:ext cx="5181600" cy="3684707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" pitchFamily="2" charset="0"/>
              </a:defRPr>
            </a:lvl1pPr>
            <a:lvl2pPr>
              <a:defRPr>
                <a:solidFill>
                  <a:schemeClr val="bg1"/>
                </a:solidFill>
                <a:latin typeface="Helvetica" pitchFamily="2" charset="0"/>
              </a:defRPr>
            </a:lvl2pPr>
            <a:lvl3pPr>
              <a:defRPr>
                <a:solidFill>
                  <a:schemeClr val="bg1"/>
                </a:solidFill>
                <a:latin typeface="Helvetica" pitchFamily="2" charset="0"/>
              </a:defRPr>
            </a:lvl3pPr>
            <a:lvl4pPr>
              <a:defRPr>
                <a:solidFill>
                  <a:schemeClr val="bg1"/>
                </a:solidFill>
                <a:latin typeface="Helvetica" pitchFamily="2" charset="0"/>
              </a:defRPr>
            </a:lvl4pPr>
            <a:lvl5pPr>
              <a:defRPr>
                <a:solidFill>
                  <a:schemeClr val="bg1"/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EE141-1312-E0CE-245B-C0B5A74DD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latin typeface="Helvetica" pitchFamily="2" charset="0"/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A0EFC47-50DF-9D8B-D882-68CA10CA42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7567" y="831850"/>
            <a:ext cx="4608590" cy="5194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617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/>
          <a:p>
            <a:r>
              <a:rPr lang="en-GB"/>
              <a:t>Click to edit Sub title style</a:t>
            </a:r>
            <a:endParaRPr lang="en-US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821C4841-EF6C-A4B0-7409-477CB4F7798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68687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239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Sub title style</a:t>
            </a:r>
            <a:endParaRPr lang="en-US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EA3752D5-AE9A-539F-43BB-621A250920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81940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489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820" y="3723861"/>
            <a:ext cx="10515600" cy="84482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Sub title style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6E4641-3EFE-53B0-1879-6C8DF344ABE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820" y="4568687"/>
            <a:ext cx="10515600" cy="844826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37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42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141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3518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8345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4980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10318543" cy="427279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43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8207D-CB53-E69A-2220-30B0360A9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4174"/>
            <a:ext cx="10515600" cy="84482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33C2F-01B4-6D47-2EB5-200352175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3551583"/>
            <a:ext cx="5181600" cy="25582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11FF6A-8B8A-819A-DB1B-89121DB60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3551583"/>
            <a:ext cx="5181600" cy="25582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786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690689"/>
            <a:ext cx="5157787" cy="4272790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90689"/>
            <a:ext cx="5183188" cy="4272790"/>
          </a:xfr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628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866" y="365125"/>
            <a:ext cx="1031854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16866" y="1690689"/>
            <a:ext cx="5157787" cy="4272790"/>
          </a:xfrm>
        </p:spPr>
        <p:txBody>
          <a:bodyPr/>
          <a:lstStyle>
            <a:lvl1pPr>
              <a:buClr>
                <a:schemeClr val="tx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82E9074D-541B-6E3E-AC3F-95EF49C4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49278" y="1690689"/>
            <a:ext cx="4986131" cy="4272790"/>
          </a:xfrm>
        </p:spPr>
        <p:txBody>
          <a:bodyPr/>
          <a:lstStyle>
            <a:lvl1pPr>
              <a:buClr>
                <a:schemeClr val="tx2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1068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7343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65543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3426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06A81C-A510-A55E-7E29-47096B532A6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31634" y="2054087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FED9EA8-3EC5-FEDC-071A-05D33C7188D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89842" y="2054086"/>
            <a:ext cx="2928731" cy="2994991"/>
          </a:xfrm>
        </p:spPr>
        <p:txBody>
          <a:bodyPr anchor="ctr"/>
          <a:lstStyle>
            <a:lvl1pPr marL="0" indent="0" algn="ctr">
              <a:buClr>
                <a:schemeClr val="tx2"/>
              </a:buClr>
              <a:buNone/>
              <a:defRPr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50238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21534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5654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wo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09ADE2-4E6D-573C-493A-7FBEB74E0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74073" y="6109856"/>
            <a:ext cx="543494" cy="27432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1770D2D-4A44-59EF-E1AB-2F937C3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568" y="365125"/>
            <a:ext cx="10426293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39B3A8FB-65CB-993B-3D1A-5344D48CB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7568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55970C5-3324-D0FD-D235-0266687F0EE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548125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14937D1-D959-E275-BA4D-39383FC818E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5186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9824C75-295C-2011-A0FF-0BDDDFB3447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67047" y="2411896"/>
            <a:ext cx="2223198" cy="2199861"/>
          </a:xfrm>
        </p:spPr>
        <p:txBody>
          <a:bodyPr anchor="ctr">
            <a:normAutofit/>
          </a:bodyPr>
          <a:lstStyle>
            <a:lvl1pPr marL="0" indent="0" algn="ctr">
              <a:buClr>
                <a:schemeClr val="tx2"/>
              </a:buClr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2pPr>
            <a:lvl3pPr marL="9144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3pPr>
            <a:lvl4pPr marL="13716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4pPr>
            <a:lvl5pPr marL="1828800" indent="0">
              <a:buClr>
                <a:schemeClr val="tx2"/>
              </a:buClr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069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41DB13-7F18-79F1-1739-2681F9510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78991-9873-2D1E-21C1-000A345764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22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89065-5A93-D0E2-E66F-075AC2D1E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6829" y="6286045"/>
            <a:ext cx="685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B4F5D62-7C0F-244C-8263-7B37E1C98A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05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62" r:id="rId5"/>
    <p:sldLayoutId id="2147483663" r:id="rId6"/>
    <p:sldLayoutId id="2147483684" r:id="rId7"/>
    <p:sldLayoutId id="2147483685" r:id="rId8"/>
    <p:sldLayoutId id="2147483686" r:id="rId9"/>
    <p:sldLayoutId id="2147483664" r:id="rId10"/>
    <p:sldLayoutId id="2147483670" r:id="rId11"/>
    <p:sldLayoutId id="2147483671" r:id="rId12"/>
    <p:sldLayoutId id="2147483652" r:id="rId13"/>
    <p:sldLayoutId id="2147483672" r:id="rId14"/>
    <p:sldLayoutId id="2147483673" r:id="rId15"/>
    <p:sldLayoutId id="2147483665" r:id="rId16"/>
    <p:sldLayoutId id="2147483674" r:id="rId17"/>
    <p:sldLayoutId id="2147483675" r:id="rId18"/>
    <p:sldLayoutId id="2147483666" r:id="rId19"/>
    <p:sldLayoutId id="2147483676" r:id="rId20"/>
    <p:sldLayoutId id="2147483677" r:id="rId21"/>
    <p:sldLayoutId id="2147483667" r:id="rId22"/>
    <p:sldLayoutId id="2147483668" r:id="rId23"/>
    <p:sldLayoutId id="2147483669" r:id="rId24"/>
    <p:sldLayoutId id="2147483678" r:id="rId25"/>
    <p:sldLayoutId id="2147483679" r:id="rId26"/>
    <p:sldLayoutId id="2147483680" r:id="rId27"/>
    <p:sldLayoutId id="2147483681" r:id="rId28"/>
    <p:sldLayoutId id="2147483682" r:id="rId29"/>
    <p:sldLayoutId id="2147483683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74BC2-4D11-B5E5-AD7F-F8EAD1AB78E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Phonics and Reading Parent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81CCE5-292C-719D-4C8F-6FBCAABAF0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Laura Strong – Reading and Phonics Lead</a:t>
            </a:r>
          </a:p>
          <a:p>
            <a:r>
              <a:rPr lang="en-GB" dirty="0"/>
              <a:t>Ashley Hill Multi-Academy Trust</a:t>
            </a:r>
          </a:p>
        </p:txBody>
      </p:sp>
    </p:spTree>
    <p:extLst>
      <p:ext uri="{BB962C8B-B14F-4D97-AF65-F5344CB8AC3E}">
        <p14:creationId xmlns:p14="http://schemas.microsoft.com/office/powerpoint/2010/main" val="1397136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ECE0B-6540-3333-BF6A-E09488DC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B47E7-FD11-66D3-1764-3226C21637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51415" y="1690688"/>
            <a:ext cx="9055327" cy="4272790"/>
          </a:xfrm>
        </p:spPr>
        <p:txBody>
          <a:bodyPr>
            <a:normAutofit/>
          </a:bodyPr>
          <a:lstStyle/>
          <a:p>
            <a:r>
              <a:rPr lang="en-GB" dirty="0"/>
              <a:t>What is phonics?</a:t>
            </a:r>
          </a:p>
          <a:p>
            <a:r>
              <a:rPr lang="en-GB" dirty="0"/>
              <a:t>Set 1 and blending skills</a:t>
            </a:r>
          </a:p>
          <a:p>
            <a:r>
              <a:rPr lang="en-GB" dirty="0"/>
              <a:t>Set 2 and 3 </a:t>
            </a:r>
          </a:p>
          <a:p>
            <a:r>
              <a:rPr lang="en-GB" dirty="0"/>
              <a:t>Read Write Inc terminology</a:t>
            </a:r>
          </a:p>
          <a:p>
            <a:r>
              <a:rPr lang="en-GB" dirty="0"/>
              <a:t>Developing fluency and the power of reading at home</a:t>
            </a:r>
          </a:p>
          <a:p>
            <a:r>
              <a:rPr lang="en-GB" dirty="0"/>
              <a:t>Year 1 phonics screening check</a:t>
            </a:r>
          </a:p>
          <a:p>
            <a:r>
              <a:rPr lang="en-GB" dirty="0"/>
              <a:t>Questions </a:t>
            </a:r>
          </a:p>
        </p:txBody>
      </p:sp>
    </p:spTree>
    <p:extLst>
      <p:ext uri="{BB962C8B-B14F-4D97-AF65-F5344CB8AC3E}">
        <p14:creationId xmlns:p14="http://schemas.microsoft.com/office/powerpoint/2010/main" val="1050728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FB9FE38-6AD4-1685-5EF7-319F53F6B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473824"/>
            <a:ext cx="7368210" cy="5937862"/>
          </a:xfrm>
        </p:spPr>
        <p:txBody>
          <a:bodyPr>
            <a:normAutofit fontScale="47500" lnSpcReduction="20000"/>
          </a:bodyPr>
          <a:lstStyle/>
          <a:p>
            <a:r>
              <a:rPr lang="en-GB" sz="3800" b="1" dirty="0"/>
              <a:t>Phonics is learning the sounds that letters make.</a:t>
            </a:r>
            <a:endParaRPr lang="en-GB" sz="3800" dirty="0"/>
          </a:p>
          <a:p>
            <a:r>
              <a:rPr lang="en-GB" sz="3800" dirty="0"/>
              <a:t>Phonics helps children learn to read and write by teaching them to:</a:t>
            </a:r>
          </a:p>
          <a:p>
            <a:r>
              <a:rPr lang="en-GB" sz="3800" b="1" dirty="0"/>
              <a:t>Recognise sounds (phonemes)</a:t>
            </a:r>
            <a:r>
              <a:rPr lang="en-GB" sz="3800" dirty="0"/>
              <a:t> in spoken words</a:t>
            </a:r>
          </a:p>
          <a:p>
            <a:r>
              <a:rPr lang="en-GB" sz="3800" b="1" dirty="0"/>
              <a:t>Match sounds to letters</a:t>
            </a:r>
            <a:r>
              <a:rPr lang="en-GB" sz="3800" dirty="0"/>
              <a:t> or groups of letters (graphemes)</a:t>
            </a:r>
          </a:p>
          <a:p>
            <a:r>
              <a:rPr lang="en-GB" sz="3800" b="1" dirty="0"/>
              <a:t>Blend sounds together</a:t>
            </a:r>
            <a:r>
              <a:rPr lang="en-GB" sz="3800" dirty="0"/>
              <a:t> to read new words</a:t>
            </a:r>
          </a:p>
          <a:p>
            <a:pPr lvl="1"/>
            <a:r>
              <a:rPr lang="en-GB" sz="3400" i="1" dirty="0"/>
              <a:t>c–a–t → cat</a:t>
            </a:r>
            <a:endParaRPr lang="en-GB" sz="3400" dirty="0"/>
          </a:p>
          <a:p>
            <a:r>
              <a:rPr lang="en-GB" sz="3800" b="1" dirty="0"/>
              <a:t>Segment words into sounds</a:t>
            </a:r>
            <a:r>
              <a:rPr lang="en-GB" sz="3800" dirty="0"/>
              <a:t> to help with spelling</a:t>
            </a:r>
          </a:p>
          <a:p>
            <a:pPr lvl="1"/>
            <a:r>
              <a:rPr lang="en-GB" sz="3400" i="1" dirty="0"/>
              <a:t>dog → d–o–g</a:t>
            </a:r>
          </a:p>
          <a:p>
            <a:pPr lvl="1"/>
            <a:endParaRPr lang="en-GB" sz="3400" dirty="0"/>
          </a:p>
          <a:p>
            <a:r>
              <a:rPr lang="en-GB" sz="3800" b="1" dirty="0"/>
              <a:t>Why is phonics important?</a:t>
            </a:r>
            <a:endParaRPr lang="en-GB" sz="3800" dirty="0"/>
          </a:p>
          <a:p>
            <a:r>
              <a:rPr lang="en-GB" sz="3800" dirty="0"/>
              <a:t>Builds strong early reading skills</a:t>
            </a:r>
          </a:p>
          <a:p>
            <a:r>
              <a:rPr lang="en-GB" sz="3800" dirty="0"/>
              <a:t>Helps children “decode” unfamiliar words</a:t>
            </a:r>
          </a:p>
          <a:p>
            <a:r>
              <a:rPr lang="en-GB" sz="3800" dirty="0"/>
              <a:t>Supports accurate spelling</a:t>
            </a:r>
          </a:p>
          <a:p>
            <a:r>
              <a:rPr lang="en-GB" sz="3800" dirty="0"/>
              <a:t>Develops confidence and fluency</a:t>
            </a:r>
          </a:p>
          <a:p>
            <a:r>
              <a:rPr lang="en-GB" sz="3800" dirty="0"/>
              <a:t>Provides the foundations for comprehension and lifelong reading</a:t>
            </a:r>
          </a:p>
          <a:p>
            <a:r>
              <a:rPr lang="en-GB" sz="3800" b="1" dirty="0"/>
              <a:t>In short:</a:t>
            </a:r>
            <a:br>
              <a:rPr lang="en-GB" sz="3800" dirty="0"/>
            </a:br>
            <a:r>
              <a:rPr lang="en-GB" sz="3800" b="1" dirty="0"/>
              <a:t>Phonics gives children the tools to crack the code of reading!</a:t>
            </a:r>
          </a:p>
          <a:p>
            <a:r>
              <a:rPr lang="en-GB" sz="3800" b="1" dirty="0"/>
              <a:t>At Ashley Hill Multi Academy Trust, our phonics scheme is Read, Write, Inc.</a:t>
            </a:r>
            <a:endParaRPr lang="en-GB" sz="3800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FD4C62-E0F4-FD47-E23E-06B43EDC8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phonics?</a:t>
            </a:r>
          </a:p>
        </p:txBody>
      </p:sp>
      <p:pic>
        <p:nvPicPr>
          <p:cNvPr id="1026" name="Picture 2" descr="Phonics - Ruth Miskin Literacy">
            <a:extLst>
              <a:ext uri="{FF2B5EF4-FFF2-40B4-BE49-F238E27FC236}">
                <a16:creationId xmlns:a16="http://schemas.microsoft.com/office/drawing/2014/main" id="{B8E81873-C821-2828-9934-0C3821162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88" y="5261228"/>
            <a:ext cx="3573826" cy="112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ower Case Letters - The Dyslexia Shop">
            <a:extLst>
              <a:ext uri="{FF2B5EF4-FFF2-40B4-BE49-F238E27FC236}">
                <a16:creationId xmlns:a16="http://schemas.microsoft.com/office/drawing/2014/main" id="{A7018B5A-A07D-C6D9-968E-F7D2A27DA2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6" b="13367"/>
          <a:stretch>
            <a:fillRect/>
          </a:stretch>
        </p:blipFill>
        <p:spPr bwMode="auto">
          <a:xfrm>
            <a:off x="1025623" y="3429000"/>
            <a:ext cx="2348948" cy="169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097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C85612-39A9-BB26-3F91-86385BE51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631371"/>
            <a:ext cx="7368210" cy="5780315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When children begin their reading journey, they start by learning the </a:t>
            </a:r>
            <a:r>
              <a:rPr lang="en-GB" b="1" dirty="0"/>
              <a:t>Set 1 sounds and how to blend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r>
              <a:rPr lang="en-GB" dirty="0"/>
              <a:t>At this stage, pupils learn to </a:t>
            </a:r>
            <a:r>
              <a:rPr lang="en-GB" i="1" dirty="0"/>
              <a:t>recognise</a:t>
            </a:r>
            <a:r>
              <a:rPr lang="en-GB" dirty="0"/>
              <a:t>, </a:t>
            </a:r>
            <a:r>
              <a:rPr lang="en-GB" i="1" dirty="0"/>
              <a:t>read</a:t>
            </a:r>
            <a:r>
              <a:rPr lang="en-GB" dirty="0"/>
              <a:t> and </a:t>
            </a:r>
            <a:r>
              <a:rPr lang="en-GB" i="1" dirty="0"/>
              <a:t>write</a:t>
            </a:r>
            <a:r>
              <a:rPr lang="en-GB" dirty="0"/>
              <a:t> the individual sounds. They also practise </a:t>
            </a:r>
            <a:r>
              <a:rPr lang="en-GB" b="1" dirty="0"/>
              <a:t>oral blending</a:t>
            </a:r>
            <a:r>
              <a:rPr lang="en-GB" dirty="0"/>
              <a:t>, where the teacher says the separate sounds in a word and the children blend them together using listening skills.</a:t>
            </a:r>
          </a:p>
          <a:p>
            <a:endParaRPr lang="en-GB" dirty="0"/>
          </a:p>
          <a:p>
            <a:r>
              <a:rPr lang="en-GB" dirty="0"/>
              <a:t>Once children are confident with oral blending, they progress to </a:t>
            </a:r>
            <a:r>
              <a:rPr lang="en-GB" b="1" dirty="0"/>
              <a:t>reading whole words</a:t>
            </a:r>
            <a:r>
              <a:rPr lang="en-GB" dirty="0"/>
              <a:t>. This is a more challenging step, as they must blend the sounds using their </a:t>
            </a:r>
            <a:r>
              <a:rPr lang="en-GB" i="1" dirty="0"/>
              <a:t>own</a:t>
            </a:r>
            <a:r>
              <a:rPr lang="en-GB" dirty="0"/>
              <a:t> voice, rather than the teacher’s, to read the word accurately.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3E59E3D-80CC-78FB-7A05-6C62D11C9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 1 and Blending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6442B7-4043-C0C1-D41C-59979AB88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933" y="4759228"/>
            <a:ext cx="3620005" cy="18100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76E14DD-29A7-1857-EC7C-97801E1446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672547" y="2379063"/>
            <a:ext cx="3309731" cy="228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229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9214D-6AA9-202C-EE19-2C324AF06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B4F366-5367-51D6-DEF3-09D6C9A98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429" y="4691742"/>
            <a:ext cx="10752719" cy="1812178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Set 1 sounds are introduced in a specific sequence to enable children to read as many words as possible from the very beginning. Pure sounds (‘</a:t>
            </a:r>
            <a:r>
              <a:rPr lang="en-GB" dirty="0" err="1"/>
              <a:t>ssss</a:t>
            </a:r>
            <a:r>
              <a:rPr lang="en-GB" dirty="0"/>
              <a:t>’ rather than ‘</a:t>
            </a:r>
            <a:r>
              <a:rPr lang="en-GB" dirty="0" err="1"/>
              <a:t>suh</a:t>
            </a:r>
            <a:r>
              <a:rPr lang="en-GB" dirty="0"/>
              <a:t>’).</a:t>
            </a:r>
          </a:p>
          <a:p>
            <a:r>
              <a:rPr lang="en-GB" dirty="0"/>
              <a:t>Read, Write, Inc uses mnemonics to help children retain sounds. A mnemonic is a simple phrase, picture, or saying that helps children remember something more easily.</a:t>
            </a:r>
          </a:p>
          <a:p>
            <a:r>
              <a:rPr lang="en-GB" dirty="0"/>
              <a:t>Once all single-letter sounds have been taught, children are introduced to </a:t>
            </a:r>
            <a:r>
              <a:rPr lang="en-GB" b="1" dirty="0"/>
              <a:t>“special friends”. </a:t>
            </a:r>
            <a:r>
              <a:rPr lang="en-GB" dirty="0"/>
              <a:t>These are sounds made up of two or more letters that represent one sound.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3CC435-7E6B-DE96-6ABC-133F39E23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 1 and Blending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D77080-7529-C737-10E2-324A6F4EB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3915" y="354080"/>
            <a:ext cx="7282542" cy="409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073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F9AAC-F633-2FBD-EDF2-D05980352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 2 and Set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725F2-E695-B390-B63C-0D9D079A2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938" y="473824"/>
            <a:ext cx="7368210" cy="563603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Once children have securely mastered the Set 1 sounds and are confident with blending, they move on to learning the </a:t>
            </a:r>
            <a:r>
              <a:rPr lang="en-GB" b="1" dirty="0"/>
              <a:t>Set 2</a:t>
            </a:r>
            <a:r>
              <a:rPr lang="en-GB" dirty="0"/>
              <a:t> and then </a:t>
            </a:r>
            <a:r>
              <a:rPr lang="en-GB" b="1" dirty="0"/>
              <a:t>Set 3</a:t>
            </a:r>
            <a:r>
              <a:rPr lang="en-GB" dirty="0"/>
              <a:t> sounds.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Set 2 sounds include the remaining common sounds used in spoken English. After learning these, children are able to </a:t>
            </a:r>
            <a:r>
              <a:rPr lang="en-GB" i="1" dirty="0"/>
              <a:t>phonetically</a:t>
            </a:r>
            <a:r>
              <a:rPr lang="en-GB" dirty="0"/>
              <a:t> attempt to spell any word in the English language.</a:t>
            </a:r>
          </a:p>
          <a:p>
            <a:r>
              <a:rPr lang="en-GB" dirty="0"/>
              <a:t>To support spelling, children are taught to </a:t>
            </a:r>
            <a:r>
              <a:rPr lang="en-GB" b="1" dirty="0"/>
              <a:t>“pinch” the sounds</a:t>
            </a:r>
            <a:r>
              <a:rPr lang="en-GB" dirty="0"/>
              <a:t> in a word on their fingers, identifying each sound in sequence before writing it.</a:t>
            </a:r>
          </a:p>
          <a:p>
            <a:endParaRPr lang="en-GB" dirty="0"/>
          </a:p>
        </p:txBody>
      </p:sp>
      <p:pic>
        <p:nvPicPr>
          <p:cNvPr id="3074" name="Picture 2" descr="Camelford Community Primary School - RWI Phonics">
            <a:extLst>
              <a:ext uri="{FF2B5EF4-FFF2-40B4-BE49-F238E27FC236}">
                <a16:creationId xmlns:a16="http://schemas.microsoft.com/office/drawing/2014/main" id="{47BDBC1F-F11C-8142-FEE9-D21CC6360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88" y="3265183"/>
            <a:ext cx="3848202" cy="3118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559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70C17-127A-03FD-4ED3-2000C69AA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 2 and Set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2D1B0-16C4-855E-8FBC-7101E04548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029" y="4278086"/>
            <a:ext cx="10905119" cy="183177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Set 2 and Set 3 lessons follow a very similar structure. However, when children begin learning </a:t>
            </a:r>
            <a:r>
              <a:rPr lang="en-GB" b="1" dirty="0"/>
              <a:t>Set 3 sounds</a:t>
            </a:r>
            <a:r>
              <a:rPr lang="en-GB" dirty="0"/>
              <a:t>, they are encouraged to use </a:t>
            </a:r>
            <a:r>
              <a:rPr lang="en-GB" b="1" dirty="0"/>
              <a:t>letter names</a:t>
            </a:r>
            <a:r>
              <a:rPr lang="en-GB" dirty="0"/>
              <a:t> as well as the sounds.</a:t>
            </a:r>
          </a:p>
          <a:p>
            <a:r>
              <a:rPr lang="en-GB" dirty="0"/>
              <a:t>Both sets include a </a:t>
            </a:r>
            <a:r>
              <a:rPr lang="en-GB" b="1" dirty="0"/>
              <a:t>mnemonic, </a:t>
            </a:r>
            <a:r>
              <a:rPr lang="en-GB" dirty="0"/>
              <a:t>a short, memorable rhyming phrase, to help children remember and retain each sound effectively.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BAFC73-B61B-ADF9-8AC3-31B63849C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2812" y="356942"/>
            <a:ext cx="7725299" cy="36272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6A38B9-A6A4-FA1E-84D5-05F7A7591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888" y="2268262"/>
            <a:ext cx="3558924" cy="171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40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83C06-3A69-A510-0F97-1E4F5A0CB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Read, Write, Inc.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53F4B-4DEA-01FF-855C-5DD9A20084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Green words</a:t>
            </a:r>
          </a:p>
          <a:p>
            <a:r>
              <a:rPr lang="en-GB" dirty="0"/>
              <a:t>Red words</a:t>
            </a:r>
          </a:p>
          <a:p>
            <a:r>
              <a:rPr lang="en-GB" dirty="0"/>
              <a:t>Special friends</a:t>
            </a:r>
          </a:p>
          <a:p>
            <a:r>
              <a:rPr lang="en-GB" dirty="0"/>
              <a:t>Fred talk</a:t>
            </a:r>
          </a:p>
          <a:p>
            <a:r>
              <a:rPr lang="en-GB" dirty="0"/>
              <a:t>Fred in your head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7EE404C-F236-AB9E-F153-676B34BFC6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E1ACFF-1EFE-B735-B086-04937C753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729" y="1850327"/>
            <a:ext cx="5525271" cy="1867161"/>
          </a:xfrm>
          <a:prstGeom prst="rect">
            <a:avLst/>
          </a:prstGeom>
        </p:spPr>
      </p:pic>
      <p:pic>
        <p:nvPicPr>
          <p:cNvPr id="5122" name="Picture 2" descr="Read Write Inc.: Fred the Frog - Toy ...">
            <a:extLst>
              <a:ext uri="{FF2B5EF4-FFF2-40B4-BE49-F238E27FC236}">
                <a16:creationId xmlns:a16="http://schemas.microsoft.com/office/drawing/2014/main" id="{14FDE2EE-80B8-07DE-37BE-4771F4FB8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187" y="4267501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312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2BDBE33-DA98-C1E8-2771-6549B4B3F4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The most effective way to develop a child’s fluency is through </a:t>
            </a:r>
            <a:r>
              <a:rPr lang="en-GB" b="1" dirty="0"/>
              <a:t>revisiting and rereading books and words</a:t>
            </a:r>
            <a:r>
              <a:rPr lang="en-GB" dirty="0"/>
              <a:t>. Children are encouraged to read each book </a:t>
            </a:r>
            <a:r>
              <a:rPr lang="en-GB" b="1" dirty="0"/>
              <a:t>at least three times</a:t>
            </a:r>
            <a:r>
              <a:rPr lang="en-GB" dirty="0"/>
              <a:t> before it is changed.</a:t>
            </a:r>
          </a:p>
          <a:p>
            <a:r>
              <a:rPr lang="en-GB" dirty="0"/>
              <a:t>A suggested approach for reading at home:</a:t>
            </a:r>
          </a:p>
          <a:p>
            <a:r>
              <a:rPr lang="en-GB" b="1" dirty="0"/>
              <a:t>Day 1 – Phonics Focus:</a:t>
            </a:r>
            <a:br>
              <a:rPr lang="en-GB" dirty="0"/>
            </a:br>
            <a:r>
              <a:rPr lang="en-GB" dirty="0"/>
              <a:t>Take time to decode each word carefully.</a:t>
            </a:r>
          </a:p>
          <a:p>
            <a:r>
              <a:rPr lang="en-GB" b="1" dirty="0"/>
              <a:t>Day 2 – Silent Reading &amp; Sight Words:</a:t>
            </a:r>
            <a:br>
              <a:rPr lang="en-GB" dirty="0"/>
            </a:br>
            <a:r>
              <a:rPr lang="en-GB" dirty="0"/>
              <a:t>Encourage your child to read “in their head” (Fred in your head). Use strategies such as </a:t>
            </a:r>
            <a:r>
              <a:rPr lang="en-GB" i="1" dirty="0"/>
              <a:t>my turn, your turn</a:t>
            </a:r>
            <a:r>
              <a:rPr lang="en-GB" dirty="0"/>
              <a:t> to support them.</a:t>
            </a:r>
          </a:p>
          <a:p>
            <a:r>
              <a:rPr lang="en-GB" b="1" dirty="0"/>
              <a:t>Day 3 – Fluency &amp; Expression:</a:t>
            </a:r>
            <a:br>
              <a:rPr lang="en-GB" dirty="0"/>
            </a:br>
            <a:r>
              <a:rPr lang="en-GB" dirty="0"/>
              <a:t>Focus on reading smoothly with expression. Discuss the questions at the back of the book to develop comprehension.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6EF03F5-5E52-45BF-170B-AE37A2C57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Developing fluency</a:t>
            </a:r>
          </a:p>
        </p:txBody>
      </p:sp>
      <p:pic>
        <p:nvPicPr>
          <p:cNvPr id="6146" name="Picture 2" descr="Read Write Inc. Phonics Book Bag Books ...">
            <a:extLst>
              <a:ext uri="{FF2B5EF4-FFF2-40B4-BE49-F238E27FC236}">
                <a16:creationId xmlns:a16="http://schemas.microsoft.com/office/drawing/2014/main" id="{B58FF629-2396-724C-7223-F84F17BA4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52" y="3581400"/>
            <a:ext cx="3526531" cy="252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403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63A045C-4ACE-FCFB-BBFA-4CB90E85C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Key Facts: Reading and the Vocabulary Gap</a:t>
            </a:r>
          </a:p>
          <a:p>
            <a:r>
              <a:rPr lang="en-GB" b="1" dirty="0"/>
              <a:t>Children who are read to regularly hear far more words</a:t>
            </a:r>
          </a:p>
          <a:p>
            <a:r>
              <a:rPr lang="en-GB" dirty="0"/>
              <a:t>By age </a:t>
            </a:r>
            <a:r>
              <a:rPr lang="en-GB" b="1" dirty="0"/>
              <a:t>5</a:t>
            </a:r>
            <a:r>
              <a:rPr lang="en-GB" dirty="0"/>
              <a:t>, a child read to </a:t>
            </a:r>
            <a:r>
              <a:rPr lang="en-GB" b="1" dirty="0"/>
              <a:t>daily</a:t>
            </a:r>
            <a:r>
              <a:rPr lang="en-GB" dirty="0"/>
              <a:t> may hear </a:t>
            </a:r>
            <a:r>
              <a:rPr lang="en-GB" b="1" dirty="0"/>
              <a:t>almost 300,000 words from books</a:t>
            </a:r>
            <a:r>
              <a:rPr lang="en-GB" dirty="0"/>
              <a:t>.</a:t>
            </a:r>
          </a:p>
          <a:p>
            <a:r>
              <a:rPr lang="en-GB" dirty="0"/>
              <a:t>A child </a:t>
            </a:r>
            <a:r>
              <a:rPr lang="en-GB" b="1" dirty="0"/>
              <a:t>rarely read to</a:t>
            </a:r>
            <a:r>
              <a:rPr lang="en-GB" dirty="0"/>
              <a:t> may hear </a:t>
            </a:r>
            <a:r>
              <a:rPr lang="en-GB" b="1" dirty="0"/>
              <a:t>fewer than 5,000 words from books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r>
              <a:rPr lang="en-GB" dirty="0"/>
              <a:t>Children who are regularly read to are more likely to:</a:t>
            </a:r>
          </a:p>
          <a:p>
            <a:r>
              <a:rPr lang="en-GB" dirty="0"/>
              <a:t>Have </a:t>
            </a:r>
            <a:r>
              <a:rPr lang="en-GB" b="1" dirty="0"/>
              <a:t>larger vocabularies</a:t>
            </a:r>
            <a:endParaRPr lang="en-GB" dirty="0"/>
          </a:p>
          <a:p>
            <a:r>
              <a:rPr lang="en-GB" dirty="0"/>
              <a:t>Find it easier to </a:t>
            </a:r>
            <a:r>
              <a:rPr lang="en-GB" b="1" dirty="0"/>
              <a:t>learn to read</a:t>
            </a:r>
            <a:endParaRPr lang="en-GB" dirty="0"/>
          </a:p>
          <a:p>
            <a:r>
              <a:rPr lang="en-GB" dirty="0"/>
              <a:t>Have </a:t>
            </a:r>
            <a:r>
              <a:rPr lang="en-GB" b="1" dirty="0"/>
              <a:t>stronger understanding of texts</a:t>
            </a:r>
            <a:endParaRPr lang="en-GB" dirty="0"/>
          </a:p>
          <a:p>
            <a:r>
              <a:rPr lang="en-GB" dirty="0"/>
              <a:t>Do </a:t>
            </a:r>
            <a:r>
              <a:rPr lang="en-GB" b="1" dirty="0"/>
              <a:t>better across the curriculum</a:t>
            </a:r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7B66797-5ED2-E308-B72F-7A36A423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and Vocabulary</a:t>
            </a:r>
          </a:p>
        </p:txBody>
      </p:sp>
      <p:pic>
        <p:nvPicPr>
          <p:cNvPr id="1026" name="Picture 2" descr="The 100 best children's books of all time">
            <a:extLst>
              <a:ext uri="{FF2B5EF4-FFF2-40B4-BE49-F238E27FC236}">
                <a16:creationId xmlns:a16="http://schemas.microsoft.com/office/drawing/2014/main" id="{CB99F60C-B22B-EC90-7CEC-99084F946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88" y="3429000"/>
            <a:ext cx="3701443" cy="246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930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0ACD6-C0B3-6D31-DF91-4D4472609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Phonics Screening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71D2C-8A10-F97B-C739-B8ABEE9A0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48" y="2186612"/>
            <a:ext cx="5181600" cy="4257732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What is it?</a:t>
            </a:r>
            <a:br>
              <a:rPr lang="en-GB" dirty="0"/>
            </a:br>
            <a:r>
              <a:rPr lang="en-GB" dirty="0"/>
              <a:t>The Phonics Screening Check is an assessment taken by all Year 1 children to check their understanding of phonics. It helps teachers see how well children can use their phonics knowledge to read words.</a:t>
            </a:r>
          </a:p>
          <a:p>
            <a:r>
              <a:rPr lang="en-GB" b="1" dirty="0"/>
              <a:t>What does it involve?</a:t>
            </a:r>
            <a:endParaRPr lang="en-GB" dirty="0"/>
          </a:p>
          <a:p>
            <a:r>
              <a:rPr lang="en-GB" dirty="0"/>
              <a:t>Children read </a:t>
            </a:r>
            <a:r>
              <a:rPr lang="en-GB" b="1" dirty="0"/>
              <a:t>40 words</a:t>
            </a:r>
            <a:r>
              <a:rPr lang="en-GB" dirty="0"/>
              <a:t> aloud, a mix of real words and “alien” (nonsense) words.</a:t>
            </a:r>
          </a:p>
          <a:p>
            <a:r>
              <a:rPr lang="en-GB" dirty="0"/>
              <a:t>It usually takes about </a:t>
            </a:r>
            <a:r>
              <a:rPr lang="en-GB" b="1" dirty="0"/>
              <a:t>5–10 minutes</a:t>
            </a:r>
            <a:r>
              <a:rPr lang="en-GB" dirty="0"/>
              <a:t> per child.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38BE15E-4D50-C11A-AEEC-8BA0195406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Year 1 phonics screening check guide for parents">
            <a:extLst>
              <a:ext uri="{FF2B5EF4-FFF2-40B4-BE49-F238E27FC236}">
                <a16:creationId xmlns:a16="http://schemas.microsoft.com/office/drawing/2014/main" id="{A9852382-5874-922C-007E-EADC57871B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395052" y="1336222"/>
            <a:ext cx="5602279" cy="425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765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F08AF-EFE2-8B7D-6E22-110A33881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you. Are there any questions?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E9ED1-017C-BAC5-A058-2FBDF1CF84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271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HMAT 2">
      <a:dk1>
        <a:srgbClr val="000000"/>
      </a:dk1>
      <a:lt1>
        <a:srgbClr val="FBFFFF"/>
      </a:lt1>
      <a:dk2>
        <a:srgbClr val="3660AA"/>
      </a:dk2>
      <a:lt2>
        <a:srgbClr val="FFFFFF"/>
      </a:lt2>
      <a:accent1>
        <a:srgbClr val="3660AA"/>
      </a:accent1>
      <a:accent2>
        <a:srgbClr val="E7364E"/>
      </a:accent2>
      <a:accent3>
        <a:srgbClr val="FFD301"/>
      </a:accent3>
      <a:accent4>
        <a:srgbClr val="15B439"/>
      </a:accent4>
      <a:accent5>
        <a:srgbClr val="E999EA"/>
      </a:accent5>
      <a:accent6>
        <a:srgbClr val="B857E8"/>
      </a:accent6>
      <a:hlink>
        <a:srgbClr val="000000"/>
      </a:hlink>
      <a:folHlink>
        <a:srgbClr val="FEFF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AE031304-7DE7-554C-88D1-7741B1688CD7}" vid="{965A85A0-E844-A54D-B2F5-6B93729785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7769f6e9-3d71-4df9-b870-758db05e3314">
      <Terms xmlns="http://schemas.microsoft.com/office/infopath/2007/PartnerControls"/>
    </lcf76f155ced4ddcb4097134ff3c332f>
    <_ip_UnifiedCompliancePolicyProperties xmlns="http://schemas.microsoft.com/sharepoint/v3" xsi:nil="true"/>
    <TaxCatchAll xmlns="96307a91-d7b4-4bed-97b2-3ea042acced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3BF78E13848A46A2D1C6035DC68D92" ma:contentTypeVersion="20" ma:contentTypeDescription="Create a new document." ma:contentTypeScope="" ma:versionID="e2175b8b052cbfbe73e8a0c9bd74deac">
  <xsd:schema xmlns:xsd="http://www.w3.org/2001/XMLSchema" xmlns:xs="http://www.w3.org/2001/XMLSchema" xmlns:p="http://schemas.microsoft.com/office/2006/metadata/properties" xmlns:ns1="http://schemas.microsoft.com/sharepoint/v3" xmlns:ns2="96307a91-d7b4-4bed-97b2-3ea042accedb" xmlns:ns3="7769f6e9-3d71-4df9-b870-758db05e3314" targetNamespace="http://schemas.microsoft.com/office/2006/metadata/properties" ma:root="true" ma:fieldsID="e86052740f908512cc3ffc930c3342e3" ns1:_="" ns2:_="" ns3:_="">
    <xsd:import namespace="http://schemas.microsoft.com/sharepoint/v3"/>
    <xsd:import namespace="96307a91-d7b4-4bed-97b2-3ea042accedb"/>
    <xsd:import namespace="7769f6e9-3d71-4df9-b870-758db05e331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07a91-d7b4-4bed-97b2-3ea042acce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7" nillable="true" ma:displayName="Taxonomy Catch All Column" ma:hidden="true" ma:list="{b6a3495e-c74a-42a6-8e94-8e638b6feddb}" ma:internalName="TaxCatchAll" ma:showField="CatchAllData" ma:web="96307a91-d7b4-4bed-97b2-3ea042acce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9f6e9-3d71-4df9-b870-758db05e33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A8FD12-BD86-4B77-9E04-792E917E8A8C}">
  <ds:schemaRefs>
    <ds:schemaRef ds:uri="http://schemas.microsoft.com/office/2006/metadata/properties"/>
    <ds:schemaRef ds:uri="96307a91-d7b4-4bed-97b2-3ea042accedb"/>
    <ds:schemaRef ds:uri="http://purl.org/dc/elements/1.1/"/>
    <ds:schemaRef ds:uri="7769f6e9-3d71-4df9-b870-758db05e3314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A8FCDFF6-EF1C-4256-923A-0AAEA4AB3431}">
  <ds:schemaRefs>
    <ds:schemaRef ds:uri="7769f6e9-3d71-4df9-b870-758db05e3314"/>
    <ds:schemaRef ds:uri="96307a91-d7b4-4bed-97b2-3ea042acced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E933C16-72FB-4C26-885D-FFC0208735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336</TotalTime>
  <Words>874</Words>
  <Application>Microsoft Office PowerPoint</Application>
  <PresentationFormat>Widescreen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Helvetica</vt:lpstr>
      <vt:lpstr>Office Theme</vt:lpstr>
      <vt:lpstr>Phonics and Reading Parent Workshop</vt:lpstr>
      <vt:lpstr>Contents</vt:lpstr>
      <vt:lpstr>What is phonics?</vt:lpstr>
      <vt:lpstr>Set 1 and Blending</vt:lpstr>
      <vt:lpstr>Set 1 and Blending</vt:lpstr>
      <vt:lpstr>Set 2 and Set 3</vt:lpstr>
      <vt:lpstr>Set 2 and Set 3</vt:lpstr>
      <vt:lpstr>Read, Write, Inc. Terminology</vt:lpstr>
      <vt:lpstr>Developing fluency</vt:lpstr>
      <vt:lpstr>Reading and Vocabulary</vt:lpstr>
      <vt:lpstr>Phonics Screening Check</vt:lpstr>
      <vt:lpstr>Thank you. Are there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is God?</dc:title>
  <dc:creator>Isabel Cooke</dc:creator>
  <cp:lastModifiedBy>Laura Strong</cp:lastModifiedBy>
  <cp:revision>6</cp:revision>
  <dcterms:created xsi:type="dcterms:W3CDTF">2022-10-11T07:26:57Z</dcterms:created>
  <dcterms:modified xsi:type="dcterms:W3CDTF">2026-03-10T18:19:55Z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0x0101008D3BF78E13848A46A2D1C6035DC68D92</vt:lpwstr>
  </property>
  <property fmtid="{D5CDD505-2E9C-101B-9397-08002B2CF9AE}" pid="3" name="MediaServiceImageTags">
    <vt:lpwstr/>
  </property>
</Properties>
</file>