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7" r:id="rId3"/>
    <p:sldId id="258" r:id="rId4"/>
    <p:sldId id="259" r:id="rId5"/>
    <p:sldId id="268" r:id="rId6"/>
    <p:sldId id="260" r:id="rId7"/>
    <p:sldId id="261" r:id="rId8"/>
    <p:sldId id="262" r:id="rId9"/>
    <p:sldId id="270" r:id="rId10"/>
    <p:sldId id="272" r:id="rId11"/>
    <p:sldId id="273" r:id="rId12"/>
    <p:sldId id="274" r:id="rId13"/>
    <p:sldId id="314" r:id="rId14"/>
    <p:sldId id="263" r:id="rId15"/>
    <p:sldId id="264" r:id="rId16"/>
    <p:sldId id="265" r:id="rId17"/>
    <p:sldId id="269" r:id="rId18"/>
    <p:sldId id="315" r:id="rId19"/>
    <p:sldId id="271" r:id="rId20"/>
    <p:sldId id="26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44"/>
    <p:restoredTop sz="95934"/>
  </p:normalViewPr>
  <p:slideViewPr>
    <p:cSldViewPr snapToGrid="0" snapToObjects="1">
      <p:cViewPr varScale="1">
        <p:scale>
          <a:sx n="63" d="100"/>
          <a:sy n="63" d="100"/>
        </p:scale>
        <p:origin x="6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ke Baker" userId="19056f09-7dad-450c-84da-9771cef62dcd" providerId="ADAL" clId="{A8E8B99B-5CAB-46EA-8DC8-FD1A011DFD72}"/>
    <pc:docChg chg="custSel delSld modSld">
      <pc:chgData name="Luke Baker" userId="19056f09-7dad-450c-84da-9771cef62dcd" providerId="ADAL" clId="{A8E8B99B-5CAB-46EA-8DC8-FD1A011DFD72}" dt="2026-09-08T07:18:46.818" v="274" actId="20577"/>
      <pc:docMkLst>
        <pc:docMk/>
      </pc:docMkLst>
      <pc:sldChg chg="modSp">
        <pc:chgData name="Luke Baker" userId="19056f09-7dad-450c-84da-9771cef62dcd" providerId="ADAL" clId="{A8E8B99B-5CAB-46EA-8DC8-FD1A011DFD72}" dt="2026-09-06T17:42:50.441" v="1"/>
        <pc:sldMkLst>
          <pc:docMk/>
          <pc:sldMk cId="1904422610" sldId="260"/>
        </pc:sldMkLst>
        <pc:spChg chg="mod">
          <ac:chgData name="Luke Baker" userId="19056f09-7dad-450c-84da-9771cef62dcd" providerId="ADAL" clId="{A8E8B99B-5CAB-46EA-8DC8-FD1A011DFD72}" dt="2026-09-06T17:42:50.441" v="1"/>
          <ac:spMkLst>
            <pc:docMk/>
            <pc:sldMk cId="1904422610" sldId="260"/>
            <ac:spMk id="3" creationId="{3E83D68E-D065-93CB-2BD4-DFEBF06AF9F9}"/>
          </ac:spMkLst>
        </pc:spChg>
      </pc:sldChg>
      <pc:sldChg chg="modSp mod">
        <pc:chgData name="Luke Baker" userId="19056f09-7dad-450c-84da-9771cef62dcd" providerId="ADAL" clId="{A8E8B99B-5CAB-46EA-8DC8-FD1A011DFD72}" dt="2026-09-08T07:17:59.311" v="217" actId="20577"/>
        <pc:sldMkLst>
          <pc:docMk/>
          <pc:sldMk cId="1016665309" sldId="265"/>
        </pc:sldMkLst>
        <pc:spChg chg="mod">
          <ac:chgData name="Luke Baker" userId="19056f09-7dad-450c-84da-9771cef62dcd" providerId="ADAL" clId="{A8E8B99B-5CAB-46EA-8DC8-FD1A011DFD72}" dt="2026-09-08T07:17:59.311" v="217" actId="20577"/>
          <ac:spMkLst>
            <pc:docMk/>
            <pc:sldMk cId="1016665309" sldId="265"/>
            <ac:spMk id="7" creationId="{7F3BFD6E-0043-00DC-2572-96CED0D94AF9}"/>
          </ac:spMkLst>
        </pc:spChg>
      </pc:sldChg>
      <pc:sldChg chg="del">
        <pc:chgData name="Luke Baker" userId="19056f09-7dad-450c-84da-9771cef62dcd" providerId="ADAL" clId="{A8E8B99B-5CAB-46EA-8DC8-FD1A011DFD72}" dt="2026-09-08T07:16:17.509" v="2" actId="47"/>
        <pc:sldMkLst>
          <pc:docMk/>
          <pc:sldMk cId="2884523342" sldId="267"/>
        </pc:sldMkLst>
      </pc:sldChg>
      <pc:sldChg chg="addSp modSp">
        <pc:chgData name="Luke Baker" userId="19056f09-7dad-450c-84da-9771cef62dcd" providerId="ADAL" clId="{A8E8B99B-5CAB-46EA-8DC8-FD1A011DFD72}" dt="2026-09-06T17:41:03.507" v="0" actId="767"/>
        <pc:sldMkLst>
          <pc:docMk/>
          <pc:sldMk cId="2444625652" sldId="268"/>
        </pc:sldMkLst>
        <pc:spChg chg="add mod">
          <ac:chgData name="Luke Baker" userId="19056f09-7dad-450c-84da-9771cef62dcd" providerId="ADAL" clId="{A8E8B99B-5CAB-46EA-8DC8-FD1A011DFD72}" dt="2026-09-06T17:41:03.507" v="0" actId="767"/>
          <ac:spMkLst>
            <pc:docMk/>
            <pc:sldMk cId="2444625652" sldId="268"/>
            <ac:spMk id="4" creationId="{A9A43887-78BB-4D22-0300-D3ED8DD04552}"/>
          </ac:spMkLst>
        </pc:spChg>
      </pc:sldChg>
      <pc:sldChg chg="modSp mod">
        <pc:chgData name="Luke Baker" userId="19056f09-7dad-450c-84da-9771cef62dcd" providerId="ADAL" clId="{A8E8B99B-5CAB-46EA-8DC8-FD1A011DFD72}" dt="2026-09-08T07:18:27.584" v="250" actId="20577"/>
        <pc:sldMkLst>
          <pc:docMk/>
          <pc:sldMk cId="1593281187" sldId="269"/>
        </pc:sldMkLst>
        <pc:spChg chg="mod">
          <ac:chgData name="Luke Baker" userId="19056f09-7dad-450c-84da-9771cef62dcd" providerId="ADAL" clId="{A8E8B99B-5CAB-46EA-8DC8-FD1A011DFD72}" dt="2026-09-08T07:18:27.584" v="250" actId="20577"/>
          <ac:spMkLst>
            <pc:docMk/>
            <pc:sldMk cId="1593281187" sldId="269"/>
            <ac:spMk id="4" creationId="{0751FD16-A1B3-7BC3-7097-E4DC0E0C3E7F}"/>
          </ac:spMkLst>
        </pc:spChg>
      </pc:sldChg>
      <pc:sldChg chg="modSp mod">
        <pc:chgData name="Luke Baker" userId="19056f09-7dad-450c-84da-9771cef62dcd" providerId="ADAL" clId="{A8E8B99B-5CAB-46EA-8DC8-FD1A011DFD72}" dt="2026-09-08T07:18:46.818" v="274" actId="20577"/>
        <pc:sldMkLst>
          <pc:docMk/>
          <pc:sldMk cId="724788660" sldId="271"/>
        </pc:sldMkLst>
        <pc:spChg chg="mod">
          <ac:chgData name="Luke Baker" userId="19056f09-7dad-450c-84da-9771cef62dcd" providerId="ADAL" clId="{A8E8B99B-5CAB-46EA-8DC8-FD1A011DFD72}" dt="2026-09-08T07:18:46.818" v="274" actId="20577"/>
          <ac:spMkLst>
            <pc:docMk/>
            <pc:sldMk cId="724788660" sldId="271"/>
            <ac:spMk id="3" creationId="{F3E4914D-41C1-D543-E70E-AE5B7CC578C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C543B5-CFB1-D24F-B177-067BAC2F32C1}" type="datetimeFigureOut">
              <a:rPr lang="en-US" smtClean="0"/>
              <a:t>9/8/2026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9D7F0-471D-EA4E-BF6D-0DD4D3D899BD}" type="slidenum">
              <a:rPr lang="en-US" smtClean="0"/>
              <a:t>‹#›</a:t>
            </a:fld>
            <a:endParaRPr lang="en-US"/>
          </a:p>
        </p:txBody>
      </p:sp>
    </p:spTree>
    <p:extLst>
      <p:ext uri="{BB962C8B-B14F-4D97-AF65-F5344CB8AC3E}">
        <p14:creationId xmlns:p14="http://schemas.microsoft.com/office/powerpoint/2010/main" val="1861621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2049536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tx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tx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615582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2666612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p:nvPr>
        </p:nvSpPr>
        <p:spPr>
          <a:xfrm>
            <a:off x="453888" y="473824"/>
            <a:ext cx="3309730" cy="2057341"/>
          </a:xfrm>
        </p:spPr>
        <p:txBody>
          <a:bodyPr/>
          <a:lstStyle>
            <a:lvl1pPr algn="ctr">
              <a:defRPr>
                <a:solidFill>
                  <a:schemeClr val="tx1"/>
                </a:solidFill>
              </a:defRPr>
            </a:lvl1pPr>
          </a:lstStyle>
          <a:p>
            <a:r>
              <a:rPr lang="en-GB"/>
              <a:t>Click to edit Master title style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679624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Slide Number Placeholder 5">
            <a:extLst>
              <a:ext uri="{FF2B5EF4-FFF2-40B4-BE49-F238E27FC236}">
                <a16:creationId xmlns:a16="http://schemas.microsoft.com/office/drawing/2014/main" id="{4ACB7F33-3679-838E-FE45-B1188D0C2039}"/>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4015210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5" name="Title 1">
            <a:extLst>
              <a:ext uri="{FF2B5EF4-FFF2-40B4-BE49-F238E27FC236}">
                <a16:creationId xmlns:a16="http://schemas.microsoft.com/office/drawing/2014/main" id="{3FEFE0B2-0448-8DE3-3342-F49BB2D4A9F8}"/>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dirty="0"/>
          </a:p>
        </p:txBody>
      </p:sp>
    </p:spTree>
    <p:extLst>
      <p:ext uri="{BB962C8B-B14F-4D97-AF65-F5344CB8AC3E}">
        <p14:creationId xmlns:p14="http://schemas.microsoft.com/office/powerpoint/2010/main" val="589470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tx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4" name="Text Placeholder 3">
            <a:extLst>
              <a:ext uri="{FF2B5EF4-FFF2-40B4-BE49-F238E27FC236}">
                <a16:creationId xmlns:a16="http://schemas.microsoft.com/office/drawing/2014/main" id="{A2B1F06E-9879-3B64-9C94-8AD353E1F287}"/>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4022152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9" name="Text Placeholder 3">
            <a:extLst>
              <a:ext uri="{FF2B5EF4-FFF2-40B4-BE49-F238E27FC236}">
                <a16:creationId xmlns:a16="http://schemas.microsoft.com/office/drawing/2014/main" id="{6D60C31E-BF1D-A1F0-A326-C4962C19914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1317700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9" name="Text Placeholder 3">
            <a:extLst>
              <a:ext uri="{FF2B5EF4-FFF2-40B4-BE49-F238E27FC236}">
                <a16:creationId xmlns:a16="http://schemas.microsoft.com/office/drawing/2014/main" id="{D7C2F104-F52B-F153-6FFF-69E188DF12A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4038545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tx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latin typeface="Helvetica" pitchFamily="2" charset="0"/>
              </a:defRPr>
            </a:lvl1pPr>
            <a:lvl2pPr>
              <a:defRPr>
                <a:latin typeface="Helvetica" pitchFamily="2" charset="0"/>
              </a:defRPr>
            </a:lvl2pPr>
            <a:lvl3pPr>
              <a:defRPr>
                <a:latin typeface="Helvetica" pitchFamily="2" charset="0"/>
              </a:defRPr>
            </a:lvl3pPr>
            <a:lvl4pPr>
              <a:defRPr>
                <a:latin typeface="Helvetica" pitchFamily="2" charset="0"/>
              </a:defRPr>
            </a:lvl4pPr>
            <a:lvl5pPr>
              <a:defRPr>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556535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605898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2650617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p>
            <a:r>
              <a:rPr lang="en-GB" dirty="0"/>
              <a:t>Click to edit Sub title style</a:t>
            </a:r>
            <a:endParaRPr lang="en-US" dirty="0"/>
          </a:p>
        </p:txBody>
      </p:sp>
      <p:sp>
        <p:nvSpPr>
          <p:cNvPr id="10" name="Text Placeholder 3">
            <a:extLst>
              <a:ext uri="{FF2B5EF4-FFF2-40B4-BE49-F238E27FC236}">
                <a16:creationId xmlns:a16="http://schemas.microsoft.com/office/drawing/2014/main" id="{821C4841-EF6C-A4B0-7409-477CB4F77981}"/>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3812391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dirty="0"/>
              <a:t>Click to edit Sub title style</a:t>
            </a:r>
            <a:endParaRPr lang="en-US" dirty="0"/>
          </a:p>
        </p:txBody>
      </p:sp>
      <p:sp>
        <p:nvSpPr>
          <p:cNvPr id="5" name="Text Placeholder 3">
            <a:extLst>
              <a:ext uri="{FF2B5EF4-FFF2-40B4-BE49-F238E27FC236}">
                <a16:creationId xmlns:a16="http://schemas.microsoft.com/office/drawing/2014/main" id="{EA3752D5-AE9A-539F-43BB-621A250920D8}"/>
              </a:ext>
            </a:extLst>
          </p:cNvPr>
          <p:cNvSpPr>
            <a:spLocks noGrp="1"/>
          </p:cNvSpPr>
          <p:nvPr>
            <p:ph type="body" sz="quarter" idx="13" hasCustomPrompt="1"/>
          </p:nvPr>
        </p:nvSpPr>
        <p:spPr>
          <a:xfrm>
            <a:off x="645820" y="4581940"/>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5784898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dirty="0"/>
              <a:t>Click to edit Sub title style</a:t>
            </a:r>
            <a:endParaRPr lang="en-US" dirty="0"/>
          </a:p>
        </p:txBody>
      </p:sp>
      <p:sp>
        <p:nvSpPr>
          <p:cNvPr id="4" name="Text Placeholder 3">
            <a:extLst>
              <a:ext uri="{FF2B5EF4-FFF2-40B4-BE49-F238E27FC236}">
                <a16:creationId xmlns:a16="http://schemas.microsoft.com/office/drawing/2014/main" id="{6A6E4641-3EFE-53B0-1879-6C8DF344ABE2}"/>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9311379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45042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8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2821412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9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66351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0968345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0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0284980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166431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p:nvPr>
        </p:nvSpPr>
        <p:spPr>
          <a:xfrm>
            <a:off x="838200" y="2584174"/>
            <a:ext cx="10515600" cy="844826"/>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C333C2F-01B4-6D47-2EB5-2003521751C1}"/>
              </a:ext>
            </a:extLst>
          </p:cNvPr>
          <p:cNvSpPr>
            <a:spLocks noGrp="1"/>
          </p:cNvSpPr>
          <p:nvPr>
            <p:ph sz="half" idx="1"/>
          </p:nvPr>
        </p:nvSpPr>
        <p:spPr>
          <a:xfrm>
            <a:off x="838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111FF6A-8B8A-819A-DB1B-89121DB602F8}"/>
              </a:ext>
            </a:extLst>
          </p:cNvPr>
          <p:cNvSpPr>
            <a:spLocks noGrp="1"/>
          </p:cNvSpPr>
          <p:nvPr>
            <p:ph sz="half" idx="2"/>
          </p:nvPr>
        </p:nvSpPr>
        <p:spPr>
          <a:xfrm>
            <a:off x="6172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23347869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88762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5157787"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649278" y="1690689"/>
            <a:ext cx="4986131"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931068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8073435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31665543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1935023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26821534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9495654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1260690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41DB13-7F18-79F1-1739-2681F95107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2F578991-9873-2D1E-21C1-000A3457646D}"/>
              </a:ext>
            </a:extLst>
          </p:cNvPr>
          <p:cNvSpPr>
            <a:spLocks noGrp="1"/>
          </p:cNvSpPr>
          <p:nvPr>
            <p:ph type="body" idx="1"/>
          </p:nvPr>
        </p:nvSpPr>
        <p:spPr>
          <a:xfrm>
            <a:off x="838200" y="1825625"/>
            <a:ext cx="10515600" cy="3922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B3189065-5A93-D0E2-E66F-075AC2D1EF28}"/>
              </a:ext>
            </a:extLst>
          </p:cNvPr>
          <p:cNvSpPr>
            <a:spLocks noGrp="1"/>
          </p:cNvSpPr>
          <p:nvPr>
            <p:ph type="sldNum" sz="quarter" idx="4"/>
          </p:nvPr>
        </p:nvSpPr>
        <p:spPr>
          <a:xfrm>
            <a:off x="206829" y="6286045"/>
            <a:ext cx="685799" cy="365125"/>
          </a:xfrm>
          <a:prstGeom prst="rect">
            <a:avLst/>
          </a:prstGeom>
        </p:spPr>
        <p:txBody>
          <a:bodyPr vert="horz" lIns="91440" tIns="45720" rIns="91440" bIns="45720" rtlCol="0" anchor="ctr"/>
          <a:lstStyle>
            <a:lvl1pPr algn="r">
              <a:defRPr sz="1200">
                <a:solidFill>
                  <a:schemeClr val="tx1"/>
                </a:solidFill>
              </a:defRPr>
            </a:lvl1pPr>
          </a:lstStyle>
          <a:p>
            <a:fld id="{DB4F5D62-7C0F-244C-8263-7B37E1C98A85}" type="slidenum">
              <a:rPr lang="en-US" smtClean="0"/>
              <a:pPr/>
              <a:t>‹#›</a:t>
            </a:fld>
            <a:endParaRPr lang="en-US"/>
          </a:p>
        </p:txBody>
      </p:sp>
    </p:spTree>
    <p:extLst>
      <p:ext uri="{BB962C8B-B14F-4D97-AF65-F5344CB8AC3E}">
        <p14:creationId xmlns:p14="http://schemas.microsoft.com/office/powerpoint/2010/main" val="2223051107"/>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62" r:id="rId5"/>
    <p:sldLayoutId id="2147483663" r:id="rId6"/>
    <p:sldLayoutId id="2147483684" r:id="rId7"/>
    <p:sldLayoutId id="2147483685" r:id="rId8"/>
    <p:sldLayoutId id="2147483686" r:id="rId9"/>
    <p:sldLayoutId id="2147483664" r:id="rId10"/>
    <p:sldLayoutId id="2147483670" r:id="rId11"/>
    <p:sldLayoutId id="2147483671" r:id="rId12"/>
    <p:sldLayoutId id="2147483652" r:id="rId13"/>
    <p:sldLayoutId id="2147483672" r:id="rId14"/>
    <p:sldLayoutId id="2147483673" r:id="rId15"/>
    <p:sldLayoutId id="2147483665" r:id="rId16"/>
    <p:sldLayoutId id="2147483674" r:id="rId17"/>
    <p:sldLayoutId id="2147483675" r:id="rId18"/>
    <p:sldLayoutId id="2147483666" r:id="rId19"/>
    <p:sldLayoutId id="2147483676" r:id="rId20"/>
    <p:sldLayoutId id="2147483677" r:id="rId21"/>
    <p:sldLayoutId id="2147483667" r:id="rId22"/>
    <p:sldLayoutId id="2147483668" r:id="rId23"/>
    <p:sldLayoutId id="2147483669" r:id="rId24"/>
    <p:sldLayoutId id="2147483678" r:id="rId25"/>
    <p:sldLayoutId id="2147483679" r:id="rId26"/>
    <p:sldLayoutId id="2147483680" r:id="rId27"/>
    <p:sldLayoutId id="2147483681" r:id="rId28"/>
    <p:sldLayoutId id="2147483682" r:id="rId29"/>
    <p:sldLayoutId id="2147483683" r:id="rId30"/>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2.xml"/><Relationship Id="rId4" Type="http://schemas.openxmlformats.org/officeDocument/2006/relationships/image" Target="../media/image36.jpeg"/></Relationships>
</file>

<file path=ppt/slides/_rels/slide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hyperlink" Target="mailto:office@whitewaltham.org"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7C1F9-CAF5-E7C9-9B76-3176ED334993}"/>
              </a:ext>
            </a:extLst>
          </p:cNvPr>
          <p:cNvSpPr>
            <a:spLocks noGrp="1"/>
          </p:cNvSpPr>
          <p:nvPr>
            <p:ph type="ctrTitle"/>
          </p:nvPr>
        </p:nvSpPr>
        <p:spPr>
          <a:xfrm>
            <a:off x="2933013" y="-2844"/>
            <a:ext cx="6705600" cy="2387600"/>
          </a:xfrm>
        </p:spPr>
        <p:txBody>
          <a:bodyPr>
            <a:normAutofit fontScale="90000"/>
          </a:bodyPr>
          <a:lstStyle/>
          <a:p>
            <a:r>
              <a:rPr lang="en-US" dirty="0">
                <a:latin typeface="Comic Sans MS" panose="030F0702030302020204" pitchFamily="66" charset="0"/>
              </a:rPr>
              <a:t>WW Year 6 - Meet the Teacher</a:t>
            </a:r>
          </a:p>
        </p:txBody>
      </p:sp>
      <p:sp>
        <p:nvSpPr>
          <p:cNvPr id="6" name="TextBox 5">
            <a:extLst>
              <a:ext uri="{FF2B5EF4-FFF2-40B4-BE49-F238E27FC236}">
                <a16:creationId xmlns:a16="http://schemas.microsoft.com/office/drawing/2014/main" id="{71FF8453-36B1-6A83-CC92-521D7D2C54B6}"/>
              </a:ext>
            </a:extLst>
          </p:cNvPr>
          <p:cNvSpPr txBox="1"/>
          <p:nvPr/>
        </p:nvSpPr>
        <p:spPr>
          <a:xfrm>
            <a:off x="3465261" y="5762395"/>
            <a:ext cx="5641104" cy="646331"/>
          </a:xfrm>
          <a:prstGeom prst="rect">
            <a:avLst/>
          </a:prstGeom>
          <a:noFill/>
        </p:spPr>
        <p:txBody>
          <a:bodyPr wrap="square" rtlCol="0">
            <a:spAutoFit/>
          </a:bodyPr>
          <a:lstStyle/>
          <a:p>
            <a:r>
              <a:rPr lang="en-US" b="1" dirty="0">
                <a:solidFill>
                  <a:schemeClr val="bg1"/>
                </a:solidFill>
                <a:latin typeface="Comic Sans MS" panose="030F0702030302020204" pitchFamily="66" charset="0"/>
              </a:rPr>
              <a:t>“Encourage one another and build each other up”</a:t>
            </a:r>
          </a:p>
          <a:p>
            <a:pPr algn="ctr"/>
            <a:r>
              <a:rPr lang="en-US" b="1" dirty="0">
                <a:solidFill>
                  <a:schemeClr val="bg1"/>
                </a:solidFill>
                <a:latin typeface="Comic Sans MS" panose="030F0702030302020204" pitchFamily="66" charset="0"/>
              </a:rPr>
              <a:t>1 Thessalonians 5:11</a:t>
            </a:r>
          </a:p>
        </p:txBody>
      </p:sp>
      <p:pic>
        <p:nvPicPr>
          <p:cNvPr id="9" name="Picture 8" descr="Logo, company name&#10;&#10;Description automatically generated">
            <a:extLst>
              <a:ext uri="{FF2B5EF4-FFF2-40B4-BE49-F238E27FC236}">
                <a16:creationId xmlns:a16="http://schemas.microsoft.com/office/drawing/2014/main" id="{1C31F27A-484A-0563-1D47-07B84CD164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93456" y="2704602"/>
            <a:ext cx="2605088" cy="2757709"/>
          </a:xfrm>
          <a:prstGeom prst="rect">
            <a:avLst/>
          </a:prstGeom>
          <a:noFill/>
          <a:ln>
            <a:noFill/>
          </a:ln>
        </p:spPr>
      </p:pic>
    </p:spTree>
    <p:extLst>
      <p:ext uri="{BB962C8B-B14F-4D97-AF65-F5344CB8AC3E}">
        <p14:creationId xmlns:p14="http://schemas.microsoft.com/office/powerpoint/2010/main" val="2639995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7A7878D-AEE1-6ED7-8969-8F31D28B1D11}"/>
              </a:ext>
            </a:extLst>
          </p:cNvPr>
          <p:cNvSpPr>
            <a:spLocks noGrp="1"/>
          </p:cNvSpPr>
          <p:nvPr>
            <p:ph type="title"/>
          </p:nvPr>
        </p:nvSpPr>
        <p:spPr>
          <a:xfrm>
            <a:off x="149088" y="-105296"/>
            <a:ext cx="3309730" cy="2057341"/>
          </a:xfrm>
        </p:spPr>
        <p:txBody>
          <a:bodyPr/>
          <a:lstStyle/>
          <a:p>
            <a:r>
              <a:rPr lang="en-GB" dirty="0">
                <a:latin typeface="Comic Sans MS" panose="030F0702030302020204" pitchFamily="66" charset="0"/>
              </a:rPr>
              <a:t>Adults:</a:t>
            </a:r>
          </a:p>
        </p:txBody>
      </p:sp>
      <p:sp>
        <p:nvSpPr>
          <p:cNvPr id="4" name="Content Placeholder 1">
            <a:extLst>
              <a:ext uri="{FF2B5EF4-FFF2-40B4-BE49-F238E27FC236}">
                <a16:creationId xmlns:a16="http://schemas.microsoft.com/office/drawing/2014/main" id="{474FEDCD-F284-DB7D-EB9A-FCC626F8D915}"/>
              </a:ext>
            </a:extLst>
          </p:cNvPr>
          <p:cNvSpPr txBox="1">
            <a:spLocks/>
          </p:cNvSpPr>
          <p:nvPr/>
        </p:nvSpPr>
        <p:spPr>
          <a:xfrm>
            <a:off x="1647467" y="4654810"/>
            <a:ext cx="3622702" cy="17603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3"/>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3"/>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r>
              <a:rPr lang="en-GB" dirty="0">
                <a:latin typeface="Comic Sans MS" panose="030F0702030302020204" pitchFamily="66" charset="0"/>
              </a:rPr>
              <a:t>Mr Baker – teacher</a:t>
            </a: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endParaRPr lang="en-GB" dirty="0"/>
          </a:p>
        </p:txBody>
      </p:sp>
      <p:pic>
        <p:nvPicPr>
          <p:cNvPr id="9" name="Picture 8">
            <a:extLst>
              <a:ext uri="{FF2B5EF4-FFF2-40B4-BE49-F238E27FC236}">
                <a16:creationId xmlns:a16="http://schemas.microsoft.com/office/drawing/2014/main" id="{1BCA478B-BAED-C333-5852-127DEA54E2FC}"/>
              </a:ext>
            </a:extLst>
          </p:cNvPr>
          <p:cNvPicPr>
            <a:picLocks noChangeAspect="1"/>
          </p:cNvPicPr>
          <p:nvPr/>
        </p:nvPicPr>
        <p:blipFill>
          <a:blip r:embed="rId2"/>
          <a:stretch>
            <a:fillRect/>
          </a:stretch>
        </p:blipFill>
        <p:spPr>
          <a:xfrm>
            <a:off x="2287079" y="1713567"/>
            <a:ext cx="2343477" cy="3067478"/>
          </a:xfrm>
          <a:prstGeom prst="rect">
            <a:avLst/>
          </a:prstGeom>
        </p:spPr>
      </p:pic>
      <p:sp>
        <p:nvSpPr>
          <p:cNvPr id="13" name="Content Placeholder 1">
            <a:extLst>
              <a:ext uri="{FF2B5EF4-FFF2-40B4-BE49-F238E27FC236}">
                <a16:creationId xmlns:a16="http://schemas.microsoft.com/office/drawing/2014/main" id="{F072419A-A5FD-981B-5098-20F211B8E640}"/>
              </a:ext>
            </a:extLst>
          </p:cNvPr>
          <p:cNvSpPr txBox="1">
            <a:spLocks/>
          </p:cNvSpPr>
          <p:nvPr/>
        </p:nvSpPr>
        <p:spPr>
          <a:xfrm>
            <a:off x="6921831" y="4654810"/>
            <a:ext cx="3622702" cy="17603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3"/>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3"/>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r>
              <a:rPr lang="en-GB" dirty="0">
                <a:latin typeface="Comic Sans MS" panose="030F0702030302020204" pitchFamily="66" charset="0"/>
              </a:rPr>
              <a:t>Mrs Neville – TA</a:t>
            </a: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4252862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05B4C-BC8C-D053-0717-61CD4064A9DE}"/>
              </a:ext>
            </a:extLst>
          </p:cNvPr>
          <p:cNvSpPr>
            <a:spLocks noGrp="1"/>
          </p:cNvSpPr>
          <p:nvPr>
            <p:ph type="title"/>
          </p:nvPr>
        </p:nvSpPr>
        <p:spPr/>
        <p:txBody>
          <a:bodyPr/>
          <a:lstStyle/>
          <a:p>
            <a:r>
              <a:rPr lang="en-GB" dirty="0">
                <a:solidFill>
                  <a:schemeClr val="tx1"/>
                </a:solidFill>
                <a:latin typeface="Comic Sans MS" panose="030F0702030302020204" pitchFamily="66" charset="0"/>
              </a:rPr>
              <a:t>About Me:</a:t>
            </a:r>
          </a:p>
        </p:txBody>
      </p:sp>
      <p:sp>
        <p:nvSpPr>
          <p:cNvPr id="3" name="Content Placeholder 2">
            <a:extLst>
              <a:ext uri="{FF2B5EF4-FFF2-40B4-BE49-F238E27FC236}">
                <a16:creationId xmlns:a16="http://schemas.microsoft.com/office/drawing/2014/main" id="{6B3E0868-5E7C-012C-E138-0ABC4433BCCA}"/>
              </a:ext>
            </a:extLst>
          </p:cNvPr>
          <p:cNvSpPr>
            <a:spLocks noGrp="1"/>
          </p:cNvSpPr>
          <p:nvPr>
            <p:ph idx="1"/>
          </p:nvPr>
        </p:nvSpPr>
        <p:spPr>
          <a:xfrm>
            <a:off x="3869635" y="914400"/>
            <a:ext cx="7699513" cy="5195456"/>
          </a:xfrm>
        </p:spPr>
        <p:txBody>
          <a:bodyPr>
            <a:normAutofit fontScale="92500" lnSpcReduction="20000"/>
          </a:bodyPr>
          <a:lstStyle/>
          <a:p>
            <a:r>
              <a:rPr lang="en-GB" dirty="0">
                <a:latin typeface="Comic Sans MS" panose="030F0702030302020204" pitchFamily="66" charset="0"/>
              </a:rPr>
              <a:t>I g</a:t>
            </a:r>
            <a:r>
              <a:rPr lang="en-GB" sz="2800" dirty="0">
                <a:latin typeface="Comic Sans MS" panose="030F0702030302020204" pitchFamily="66" charset="0"/>
              </a:rPr>
              <a:t>rew up in </a:t>
            </a:r>
            <a:r>
              <a:rPr lang="en-GB" sz="2800">
                <a:latin typeface="Comic Sans MS" panose="030F0702030302020204" pitchFamily="66" charset="0"/>
              </a:rPr>
              <a:t>Malmesbury</a:t>
            </a:r>
            <a:r>
              <a:rPr lang="en-GB" sz="2800" dirty="0">
                <a:latin typeface="Comic Sans MS" panose="030F0702030302020204" pitchFamily="66" charset="0"/>
              </a:rPr>
              <a:t>, Wiltshire</a:t>
            </a:r>
          </a:p>
          <a:p>
            <a:r>
              <a:rPr lang="en-GB" dirty="0">
                <a:latin typeface="Comic Sans MS" panose="030F0702030302020204" pitchFamily="66" charset="0"/>
              </a:rPr>
              <a:t>I s</a:t>
            </a:r>
            <a:r>
              <a:rPr lang="en-GB" sz="2800" dirty="0">
                <a:latin typeface="Comic Sans MS" panose="030F0702030302020204" pitchFamily="66" charset="0"/>
              </a:rPr>
              <a:t>tudied Ancient History at University of Reading</a:t>
            </a:r>
          </a:p>
          <a:p>
            <a:r>
              <a:rPr lang="en-GB" dirty="0">
                <a:latin typeface="Comic Sans MS" panose="030F0702030302020204" pitchFamily="66" charset="0"/>
              </a:rPr>
              <a:t>I w</a:t>
            </a:r>
            <a:r>
              <a:rPr lang="en-GB" sz="2800" dirty="0">
                <a:latin typeface="Comic Sans MS" panose="030F0702030302020204" pitchFamily="66" charset="0"/>
              </a:rPr>
              <a:t>orked as a TA and ELSA at both WW and KH from 2012-2016</a:t>
            </a:r>
          </a:p>
          <a:p>
            <a:r>
              <a:rPr lang="en-GB" dirty="0">
                <a:latin typeface="Comic Sans MS" panose="030F0702030302020204" pitchFamily="66" charset="0"/>
              </a:rPr>
              <a:t>I completed my S</a:t>
            </a:r>
            <a:r>
              <a:rPr lang="en-GB" sz="2800" dirty="0">
                <a:latin typeface="Comic Sans MS" panose="030F0702030302020204" pitchFamily="66" charset="0"/>
              </a:rPr>
              <a:t>chool Direct Trainee Teacher at KH 2016-17</a:t>
            </a:r>
          </a:p>
          <a:p>
            <a:r>
              <a:rPr lang="en-GB" dirty="0">
                <a:latin typeface="Comic Sans MS" panose="030F0702030302020204" pitchFamily="66" charset="0"/>
              </a:rPr>
              <a:t>I b</a:t>
            </a:r>
            <a:r>
              <a:rPr lang="en-GB" sz="2800" dirty="0">
                <a:latin typeface="Comic Sans MS" panose="030F0702030302020204" pitchFamily="66" charset="0"/>
              </a:rPr>
              <a:t>ecame a published author in 2017</a:t>
            </a:r>
          </a:p>
          <a:p>
            <a:r>
              <a:rPr lang="en-GB" dirty="0">
                <a:latin typeface="Comic Sans MS" panose="030F0702030302020204" pitchFamily="66" charset="0"/>
              </a:rPr>
              <a:t>I have been a t</a:t>
            </a:r>
            <a:r>
              <a:rPr lang="en-GB" sz="2800" dirty="0">
                <a:latin typeface="Comic Sans MS" panose="030F0702030302020204" pitchFamily="66" charset="0"/>
              </a:rPr>
              <a:t>eacher in KS2 since 2017</a:t>
            </a:r>
          </a:p>
          <a:p>
            <a:r>
              <a:rPr lang="en-GB" sz="2800" dirty="0">
                <a:latin typeface="Comic Sans MS" panose="030F0702030302020204" pitchFamily="66" charset="0"/>
              </a:rPr>
              <a:t>I have been a Y6 teacher </a:t>
            </a:r>
            <a:r>
              <a:rPr lang="en-GB" dirty="0">
                <a:latin typeface="Comic Sans MS" panose="030F0702030302020204" pitchFamily="66" charset="0"/>
              </a:rPr>
              <a:t>since 2020</a:t>
            </a:r>
            <a:endParaRPr lang="en-GB" sz="2800" dirty="0">
              <a:latin typeface="Comic Sans MS" panose="030F0702030302020204" pitchFamily="66" charset="0"/>
            </a:endParaRPr>
          </a:p>
          <a:p>
            <a:r>
              <a:rPr lang="en-GB" dirty="0">
                <a:latin typeface="Comic Sans MS" panose="030F0702030302020204" pitchFamily="66" charset="0"/>
              </a:rPr>
              <a:t>I was the H</a:t>
            </a:r>
            <a:r>
              <a:rPr lang="en-GB" sz="2800" dirty="0">
                <a:latin typeface="Comic Sans MS" panose="030F0702030302020204" pitchFamily="66" charset="0"/>
              </a:rPr>
              <a:t>umanities lead (2018 – 2022)</a:t>
            </a:r>
          </a:p>
          <a:p>
            <a:r>
              <a:rPr lang="en-GB" sz="2800" dirty="0">
                <a:latin typeface="Comic Sans MS" panose="030F0702030302020204" pitchFamily="66" charset="0"/>
              </a:rPr>
              <a:t>I am currently the KS2 lead </a:t>
            </a:r>
            <a:r>
              <a:rPr lang="en-GB" dirty="0">
                <a:latin typeface="Comic Sans MS" panose="030F0702030302020204" pitchFamily="66" charset="0"/>
              </a:rPr>
              <a:t>for WW</a:t>
            </a:r>
            <a:endParaRPr lang="en-GB" sz="2800" dirty="0">
              <a:latin typeface="Comic Sans MS" panose="030F0702030302020204" pitchFamily="66" charset="0"/>
            </a:endParaRPr>
          </a:p>
          <a:p>
            <a:r>
              <a:rPr lang="en-GB" dirty="0">
                <a:latin typeface="Comic Sans MS" panose="030F0702030302020204" pitchFamily="66" charset="0"/>
              </a:rPr>
              <a:t>I am currently the w</a:t>
            </a:r>
            <a:r>
              <a:rPr lang="en-GB" sz="2800" dirty="0">
                <a:latin typeface="Comic Sans MS" panose="030F0702030302020204" pitchFamily="66" charset="0"/>
              </a:rPr>
              <a:t>riting lead (2022 – current)</a:t>
            </a:r>
          </a:p>
          <a:p>
            <a:endParaRPr lang="en-GB" dirty="0"/>
          </a:p>
        </p:txBody>
      </p:sp>
      <p:pic>
        <p:nvPicPr>
          <p:cNvPr id="4" name="Picture 2" descr="Image result for amazon rory red">
            <a:extLst>
              <a:ext uri="{FF2B5EF4-FFF2-40B4-BE49-F238E27FC236}">
                <a16:creationId xmlns:a16="http://schemas.microsoft.com/office/drawing/2014/main" id="{5606D23E-C59F-B137-5174-4333EDDE4F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613" y="3741546"/>
            <a:ext cx="2295422" cy="229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760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41E8D2-C3B3-3F29-1643-7908C3419AE5}"/>
              </a:ext>
            </a:extLst>
          </p:cNvPr>
          <p:cNvSpPr>
            <a:spLocks noGrp="1"/>
          </p:cNvSpPr>
          <p:nvPr>
            <p:ph type="title"/>
          </p:nvPr>
        </p:nvSpPr>
        <p:spPr>
          <a:xfrm>
            <a:off x="453888" y="-278016"/>
            <a:ext cx="3309730" cy="2057341"/>
          </a:xfrm>
        </p:spPr>
        <p:txBody>
          <a:bodyPr/>
          <a:lstStyle/>
          <a:p>
            <a:r>
              <a:rPr lang="en-GB" dirty="0">
                <a:solidFill>
                  <a:schemeClr val="tx1"/>
                </a:solidFill>
                <a:latin typeface="Comic Sans MS" panose="030F0702030302020204" pitchFamily="66" charset="0"/>
              </a:rPr>
              <a:t>Curriculum:</a:t>
            </a:r>
          </a:p>
        </p:txBody>
      </p:sp>
      <p:sp>
        <p:nvSpPr>
          <p:cNvPr id="6" name="TextBox 5">
            <a:extLst>
              <a:ext uri="{FF2B5EF4-FFF2-40B4-BE49-F238E27FC236}">
                <a16:creationId xmlns:a16="http://schemas.microsoft.com/office/drawing/2014/main" id="{76F9EA20-8918-76BE-B515-F29BF7FBBE55}"/>
              </a:ext>
            </a:extLst>
          </p:cNvPr>
          <p:cNvSpPr txBox="1"/>
          <p:nvPr/>
        </p:nvSpPr>
        <p:spPr>
          <a:xfrm>
            <a:off x="2984500" y="1303685"/>
            <a:ext cx="6223000" cy="4832092"/>
          </a:xfrm>
          <a:prstGeom prst="rect">
            <a:avLst/>
          </a:prstGeom>
          <a:noFill/>
        </p:spPr>
        <p:txBody>
          <a:bodyPr wrap="square" rtlCol="0">
            <a:spAutoFit/>
          </a:bodyPr>
          <a:lstStyle/>
          <a:p>
            <a:r>
              <a:rPr lang="en-GB" sz="2800" dirty="0">
                <a:latin typeface="Comic Sans MS" panose="030F0702030302020204" pitchFamily="66" charset="0"/>
              </a:rPr>
              <a:t>In Autumn term, our overall topic is  – this is based on World War II.</a:t>
            </a:r>
          </a:p>
          <a:p>
            <a:endParaRPr lang="en-GB" sz="2800" dirty="0">
              <a:latin typeface="Comic Sans MS" panose="030F0702030302020204" pitchFamily="66" charset="0"/>
            </a:endParaRPr>
          </a:p>
          <a:p>
            <a:r>
              <a:rPr lang="en-GB" sz="2800" dirty="0">
                <a:latin typeface="Comic Sans MS" panose="030F0702030302020204" pitchFamily="66" charset="0"/>
              </a:rPr>
              <a:t>Each subject area that the children will learn is based on our overall topic.</a:t>
            </a:r>
          </a:p>
          <a:p>
            <a:endParaRPr lang="en-GB" sz="2800" dirty="0">
              <a:latin typeface="Comic Sans MS" panose="030F0702030302020204" pitchFamily="66" charset="0"/>
            </a:endParaRPr>
          </a:p>
          <a:p>
            <a:r>
              <a:rPr lang="en-GB" sz="2800" dirty="0">
                <a:latin typeface="Comic Sans MS" panose="030F0702030302020204" pitchFamily="66" charset="0"/>
              </a:rPr>
              <a:t>This curriculum bulletin for Autumn will be available on the school website once we solve some technical issues.</a:t>
            </a:r>
          </a:p>
        </p:txBody>
      </p:sp>
    </p:spTree>
    <p:extLst>
      <p:ext uri="{BB962C8B-B14F-4D97-AF65-F5344CB8AC3E}">
        <p14:creationId xmlns:p14="http://schemas.microsoft.com/office/powerpoint/2010/main" val="2647921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0B0E1-ACCA-7901-0FEA-36F7017F8581}"/>
              </a:ext>
            </a:extLst>
          </p:cNvPr>
          <p:cNvSpPr>
            <a:spLocks noGrp="1"/>
          </p:cNvSpPr>
          <p:nvPr>
            <p:ph type="title"/>
          </p:nvPr>
        </p:nvSpPr>
        <p:spPr/>
        <p:txBody>
          <a:bodyPr/>
          <a:lstStyle/>
          <a:p>
            <a:r>
              <a:rPr lang="en-GB" dirty="0">
                <a:solidFill>
                  <a:schemeClr val="tx1"/>
                </a:solidFill>
                <a:latin typeface="Comic Sans MS" panose="030F0702030302020204" pitchFamily="66" charset="0"/>
              </a:rPr>
              <a:t>Hooke Court</a:t>
            </a:r>
          </a:p>
        </p:txBody>
      </p:sp>
      <p:sp>
        <p:nvSpPr>
          <p:cNvPr id="3" name="Content Placeholder 2">
            <a:extLst>
              <a:ext uri="{FF2B5EF4-FFF2-40B4-BE49-F238E27FC236}">
                <a16:creationId xmlns:a16="http://schemas.microsoft.com/office/drawing/2014/main" id="{1BD5ADE0-5140-5162-803F-3D54D567F464}"/>
              </a:ext>
            </a:extLst>
          </p:cNvPr>
          <p:cNvSpPr>
            <a:spLocks noGrp="1"/>
          </p:cNvSpPr>
          <p:nvPr>
            <p:ph idx="1"/>
          </p:nvPr>
        </p:nvSpPr>
        <p:spPr>
          <a:xfrm>
            <a:off x="3869635" y="362064"/>
            <a:ext cx="7868477" cy="5953480"/>
          </a:xfrm>
        </p:spPr>
        <p:txBody>
          <a:bodyPr>
            <a:noAutofit/>
          </a:bodyPr>
          <a:lstStyle/>
          <a:p>
            <a:r>
              <a:rPr lang="en-GB" sz="1800" dirty="0">
                <a:effectLst/>
                <a:latin typeface="Comic Sans MS" panose="030F0702030302020204" pitchFamily="66" charset="0"/>
                <a:ea typeface="Times New Roman" panose="02020603050405020304" pitchFamily="18" charset="0"/>
                <a:cs typeface="Arial" panose="020B0604020202020204" pitchFamily="34" charset="0"/>
              </a:rPr>
              <a:t>Wednesday 23</a:t>
            </a:r>
            <a:r>
              <a:rPr lang="en-GB" sz="1800" baseline="30000" dirty="0">
                <a:effectLst/>
                <a:latin typeface="Comic Sans MS" panose="030F0702030302020204" pitchFamily="66" charset="0"/>
                <a:ea typeface="Times New Roman" panose="02020603050405020304" pitchFamily="18" charset="0"/>
                <a:cs typeface="Arial" panose="020B0604020202020204" pitchFamily="34" charset="0"/>
              </a:rPr>
              <a:t>th</a:t>
            </a:r>
            <a:r>
              <a:rPr lang="en-GB" sz="1800" dirty="0">
                <a:effectLst/>
                <a:latin typeface="Comic Sans MS" panose="030F0702030302020204" pitchFamily="66" charset="0"/>
                <a:ea typeface="Times New Roman" panose="02020603050405020304" pitchFamily="18" charset="0"/>
                <a:cs typeface="Arial" panose="020B0604020202020204" pitchFamily="34" charset="0"/>
              </a:rPr>
              <a:t> September – Friday 25</a:t>
            </a:r>
            <a:r>
              <a:rPr lang="en-GB" sz="1800" baseline="30000" dirty="0">
                <a:effectLst/>
                <a:latin typeface="Comic Sans MS" panose="030F0702030302020204" pitchFamily="66" charset="0"/>
                <a:ea typeface="Times New Roman" panose="02020603050405020304" pitchFamily="18" charset="0"/>
                <a:cs typeface="Arial" panose="020B0604020202020204" pitchFamily="34" charset="0"/>
              </a:rPr>
              <a:t>th</a:t>
            </a:r>
            <a:r>
              <a:rPr lang="en-GB" sz="1800" dirty="0">
                <a:effectLst/>
                <a:latin typeface="Comic Sans MS" panose="030F0702030302020204" pitchFamily="66" charset="0"/>
                <a:ea typeface="Times New Roman" panose="02020603050405020304" pitchFamily="18" charset="0"/>
                <a:cs typeface="Arial" panose="020B0604020202020204" pitchFamily="34" charset="0"/>
              </a:rPr>
              <a:t> September</a:t>
            </a:r>
          </a:p>
          <a:p>
            <a:r>
              <a:rPr lang="en-GB" sz="1800" dirty="0">
                <a:effectLst/>
                <a:latin typeface="Comic Sans MS" panose="030F0702030302020204" pitchFamily="66" charset="0"/>
                <a:ea typeface="Times New Roman" panose="02020603050405020304" pitchFamily="18" charset="0"/>
                <a:cs typeface="Arial" panose="020B0604020202020204" pitchFamily="34" charset="0"/>
              </a:rPr>
              <a:t>Children to please be dropped off at Bisham Abbey Sports Centre for </a:t>
            </a:r>
            <a:r>
              <a:rPr lang="en-GB" sz="1800" dirty="0">
                <a:latin typeface="Comic Sans MS" panose="030F0702030302020204" pitchFamily="66" charset="0"/>
                <a:ea typeface="Times New Roman" panose="02020603050405020304" pitchFamily="18" charset="0"/>
                <a:cs typeface="Arial" panose="020B0604020202020204" pitchFamily="34" charset="0"/>
              </a:rPr>
              <a:t>between 7:45am – 8:00am. Departure time is 8:15am prompt.</a:t>
            </a:r>
            <a:endParaRPr lang="en-GB" sz="1800" dirty="0">
              <a:effectLst/>
              <a:latin typeface="Comic Sans MS" panose="030F0702030302020204" pitchFamily="66" charset="0"/>
              <a:ea typeface="Times New Roman" panose="02020603050405020304" pitchFamily="18" charset="0"/>
              <a:cs typeface="Arial" panose="020B0604020202020204" pitchFamily="34" charset="0"/>
            </a:endParaRPr>
          </a:p>
          <a:p>
            <a:r>
              <a:rPr lang="en-GB" sz="1800" dirty="0">
                <a:effectLst/>
                <a:latin typeface="Comic Sans MS" panose="030F0702030302020204" pitchFamily="66" charset="0"/>
                <a:ea typeface="Times New Roman" panose="02020603050405020304" pitchFamily="18" charset="0"/>
                <a:cs typeface="Arial" panose="020B0604020202020204" pitchFamily="34" charset="0"/>
              </a:rPr>
              <a:t>Mr Baker will be there to meet the children.</a:t>
            </a:r>
          </a:p>
          <a:p>
            <a:r>
              <a:rPr lang="en-GB" sz="1800" dirty="0">
                <a:effectLst/>
                <a:latin typeface="Comic Sans MS" panose="030F0702030302020204" pitchFamily="66" charset="0"/>
                <a:ea typeface="Times New Roman" panose="02020603050405020304" pitchFamily="18" charset="0"/>
                <a:cs typeface="Arial" panose="020B0604020202020204" pitchFamily="34" charset="0"/>
              </a:rPr>
              <a:t>Children should report to Mr Baker with any medication that they may need. However, it would be preferable if you can hand any medication in to Miss Shepherd in the school office on Tuesday </a:t>
            </a:r>
            <a:r>
              <a:rPr lang="en-GB" sz="1800" dirty="0">
                <a:latin typeface="Comic Sans MS" panose="030F0702030302020204" pitchFamily="66" charset="0"/>
                <a:ea typeface="Times New Roman" panose="02020603050405020304" pitchFamily="18" charset="0"/>
                <a:cs typeface="Arial" panose="020B0604020202020204" pitchFamily="34" charset="0"/>
              </a:rPr>
              <a:t>23</a:t>
            </a:r>
            <a:r>
              <a:rPr lang="en-GB" sz="1800" baseline="30000" dirty="0">
                <a:latin typeface="Comic Sans MS" panose="030F0702030302020204" pitchFamily="66" charset="0"/>
                <a:ea typeface="Times New Roman" panose="02020603050405020304" pitchFamily="18" charset="0"/>
                <a:cs typeface="Arial" panose="020B0604020202020204" pitchFamily="34" charset="0"/>
              </a:rPr>
              <a:t>rd</a:t>
            </a:r>
            <a:r>
              <a:rPr lang="en-GB" sz="1800" dirty="0">
                <a:effectLst/>
                <a:latin typeface="Comic Sans MS" panose="030F0702030302020204" pitchFamily="66" charset="0"/>
                <a:ea typeface="Times New Roman" panose="02020603050405020304" pitchFamily="18" charset="0"/>
                <a:cs typeface="Arial" panose="020B0604020202020204" pitchFamily="34" charset="0"/>
              </a:rPr>
              <a:t> September at pick-up time.</a:t>
            </a:r>
          </a:p>
          <a:p>
            <a:r>
              <a:rPr lang="en-GB" sz="1800" dirty="0">
                <a:latin typeface="Comic Sans MS" panose="030F0702030302020204" pitchFamily="66" charset="0"/>
                <a:ea typeface="Times New Roman" panose="02020603050405020304" pitchFamily="18" charset="0"/>
                <a:cs typeface="Arial" panose="020B0604020202020204" pitchFamily="34" charset="0"/>
              </a:rPr>
              <a:t>We will have a list of dietary requirements for your children, but please let Miss Shepherd know if anything has changed.</a:t>
            </a:r>
            <a:endParaRPr lang="en-GB" sz="1800" dirty="0">
              <a:effectLst/>
              <a:latin typeface="Comic Sans MS" panose="030F0702030302020204" pitchFamily="66" charset="0"/>
              <a:ea typeface="Times New Roman" panose="02020603050405020304" pitchFamily="18" charset="0"/>
              <a:cs typeface="Arial" panose="020B0604020202020204" pitchFamily="34" charset="0"/>
            </a:endParaRPr>
          </a:p>
          <a:p>
            <a:r>
              <a:rPr lang="en-GB" sz="1800" dirty="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The children will need to bring a packed lunch on Wednesday 24</a:t>
            </a:r>
            <a:r>
              <a:rPr lang="en-GB" sz="1800" baseline="30000" dirty="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th</a:t>
            </a:r>
            <a:r>
              <a:rPr lang="en-GB" sz="1800" dirty="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 September, which they will eat when </a:t>
            </a:r>
            <a:r>
              <a:rPr lang="en-GB" sz="1800" dirty="0">
                <a:solidFill>
                  <a:srgbClr val="000000"/>
                </a:solidFill>
                <a:latin typeface="Comic Sans MS" panose="030F0702030302020204" pitchFamily="66" charset="0"/>
                <a:ea typeface="Times New Roman" panose="02020603050405020304" pitchFamily="18" charset="0"/>
                <a:cs typeface="Arial" panose="020B0604020202020204" pitchFamily="34" charset="0"/>
              </a:rPr>
              <a:t>we arrive.</a:t>
            </a:r>
            <a:endParaRPr lang="en-GB" sz="1800" dirty="0">
              <a:effectLst/>
              <a:latin typeface="Calibri" panose="020F0502020204030204" pitchFamily="34" charset="0"/>
              <a:ea typeface="DengXian" panose="020B0503020204020204" pitchFamily="2" charset="-122"/>
              <a:cs typeface="Arial" panose="020B0604020202020204" pitchFamily="34" charset="0"/>
            </a:endParaRPr>
          </a:p>
          <a:p>
            <a:pPr algn="just"/>
            <a:r>
              <a:rPr lang="en-GB" sz="1800" dirty="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Please can we ask that the children bring the smallest bag/holdall possible and not suitcases, as there is limited space on the coach.</a:t>
            </a:r>
            <a:endParaRPr lang="en-GB" sz="1800" dirty="0">
              <a:effectLst/>
              <a:latin typeface="Calibri" panose="020F0502020204030204" pitchFamily="34" charset="0"/>
              <a:ea typeface="DengXian" panose="020B0503020204020204" pitchFamily="2" charset="-122"/>
              <a:cs typeface="Arial" panose="020B0604020202020204" pitchFamily="34" charset="0"/>
            </a:endParaRPr>
          </a:p>
          <a:p>
            <a:pPr algn="just"/>
            <a:r>
              <a:rPr lang="en-GB" sz="1800" dirty="0">
                <a:effectLst/>
                <a:latin typeface="Comic Sans MS" panose="030F0702030302020204" pitchFamily="66" charset="0"/>
                <a:ea typeface="Times New Roman" panose="02020603050405020304" pitchFamily="18" charset="0"/>
                <a:cs typeface="Arial" panose="020B0604020202020204" pitchFamily="34" charset="0"/>
              </a:rPr>
              <a:t>The children will be returning to Bisham Abbey Sports Centre on Friday </a:t>
            </a:r>
            <a:r>
              <a:rPr lang="en-GB" sz="1800" dirty="0">
                <a:latin typeface="Comic Sans MS" panose="030F0702030302020204" pitchFamily="66" charset="0"/>
                <a:ea typeface="Times New Roman" panose="02020603050405020304" pitchFamily="18" charset="0"/>
                <a:cs typeface="Arial" panose="020B0604020202020204" pitchFamily="34" charset="0"/>
              </a:rPr>
              <a:t>25</a:t>
            </a:r>
            <a:r>
              <a:rPr lang="en-GB" sz="1800" baseline="30000" dirty="0">
                <a:latin typeface="Comic Sans MS" panose="030F0702030302020204" pitchFamily="66" charset="0"/>
                <a:ea typeface="Times New Roman" panose="02020603050405020304" pitchFamily="18" charset="0"/>
                <a:cs typeface="Arial" panose="020B0604020202020204" pitchFamily="34" charset="0"/>
              </a:rPr>
              <a:t>th</a:t>
            </a:r>
            <a:r>
              <a:rPr lang="en-GB" sz="1800" dirty="0">
                <a:latin typeface="Comic Sans MS" panose="030F0702030302020204" pitchFamily="66" charset="0"/>
                <a:ea typeface="Times New Roman" panose="02020603050405020304" pitchFamily="18" charset="0"/>
                <a:cs typeface="Arial" panose="020B0604020202020204" pitchFamily="34" charset="0"/>
              </a:rPr>
              <a:t> </a:t>
            </a:r>
            <a:r>
              <a:rPr lang="en-GB" sz="1800" dirty="0">
                <a:effectLst/>
                <a:latin typeface="Comic Sans MS" panose="030F0702030302020204" pitchFamily="66" charset="0"/>
                <a:ea typeface="Times New Roman" panose="02020603050405020304" pitchFamily="18" charset="0"/>
                <a:cs typeface="Arial" panose="020B0604020202020204" pitchFamily="34" charset="0"/>
              </a:rPr>
              <a:t>September. Our rough departure time is 12pm, depending on when the activity finishes/lunch. </a:t>
            </a:r>
          </a:p>
          <a:p>
            <a:pPr algn="just"/>
            <a:r>
              <a:rPr lang="en-GB" sz="1800" u="sng" dirty="0">
                <a:solidFill>
                  <a:srgbClr val="0563C1"/>
                </a:solidFill>
                <a:effectLst/>
                <a:latin typeface="Comic Sans MS" panose="030F0702030302020204" pitchFamily="66" charset="0"/>
                <a:ea typeface="Times New Roman" panose="02020603050405020304" pitchFamily="18" charset="0"/>
                <a:cs typeface="Arial" panose="020B0604020202020204" pitchFamily="34" charset="0"/>
              </a:rPr>
              <a:t>We will send an </a:t>
            </a:r>
            <a:r>
              <a:rPr lang="en-GB" sz="1800" u="sng" dirty="0">
                <a:solidFill>
                  <a:srgbClr val="0563C1"/>
                </a:solidFill>
                <a:latin typeface="Comic Sans MS" panose="030F0702030302020204" pitchFamily="66" charset="0"/>
                <a:ea typeface="Times New Roman" panose="02020603050405020304" pitchFamily="18" charset="0"/>
                <a:cs typeface="Arial" panose="020B0604020202020204" pitchFamily="34" charset="0"/>
              </a:rPr>
              <a:t>email</a:t>
            </a:r>
            <a:r>
              <a:rPr lang="en-GB" sz="1800" u="sng" dirty="0">
                <a:solidFill>
                  <a:srgbClr val="0563C1"/>
                </a:solidFill>
                <a:effectLst/>
                <a:latin typeface="Comic Sans MS" panose="030F0702030302020204" pitchFamily="66" charset="0"/>
                <a:ea typeface="Times New Roman" panose="02020603050405020304" pitchFamily="18" charset="0"/>
                <a:cs typeface="Arial" panose="020B0604020202020204" pitchFamily="34" charset="0"/>
              </a:rPr>
              <a:t> when </a:t>
            </a:r>
            <a:r>
              <a:rPr lang="en-GB" sz="1800" u="sng" dirty="0">
                <a:solidFill>
                  <a:srgbClr val="0563C1"/>
                </a:solidFill>
                <a:latin typeface="Comic Sans MS" panose="030F0702030302020204" pitchFamily="66" charset="0"/>
                <a:ea typeface="Times New Roman" panose="02020603050405020304" pitchFamily="18" charset="0"/>
                <a:cs typeface="Arial" panose="020B0604020202020204" pitchFamily="34" charset="0"/>
              </a:rPr>
              <a:t>for an estimated return time</a:t>
            </a:r>
            <a:r>
              <a:rPr lang="en-GB" sz="1800" u="sng" dirty="0">
                <a:solidFill>
                  <a:srgbClr val="0563C1"/>
                </a:solidFill>
                <a:effectLst/>
                <a:latin typeface="Comic Sans MS" panose="030F0702030302020204" pitchFamily="66" charset="0"/>
                <a:ea typeface="Times New Roman" panose="02020603050405020304" pitchFamily="18" charset="0"/>
                <a:cs typeface="Arial" panose="020B0604020202020204" pitchFamily="34" charset="0"/>
              </a:rPr>
              <a:t> but estimate that it will be around 15:45pm – 16:00pm.</a:t>
            </a:r>
            <a:endParaRPr lang="en-GB" sz="1800" dirty="0">
              <a:effectLst/>
              <a:latin typeface="Calibri" panose="020F0502020204030204" pitchFamily="34" charset="0"/>
              <a:ea typeface="DengXian" panose="020B0503020204020204" pitchFamily="2" charset="-122"/>
              <a:cs typeface="Arial" panose="020B0604020202020204" pitchFamily="34" charset="0"/>
            </a:endParaRPr>
          </a:p>
          <a:p>
            <a:pPr algn="just"/>
            <a:r>
              <a:rPr lang="en-GB" sz="1800" dirty="0">
                <a:effectLst/>
                <a:latin typeface="Comic Sans MS" panose="030F0702030302020204" pitchFamily="66" charset="0"/>
                <a:ea typeface="Times New Roman" panose="02020603050405020304" pitchFamily="18" charset="0"/>
                <a:cs typeface="Arial" panose="020B0604020202020204" pitchFamily="34" charset="0"/>
              </a:rPr>
              <a:t>Please see the letter for the packing list dos and do nots.</a:t>
            </a:r>
            <a:endParaRPr lang="en-GB" sz="1800" dirty="0">
              <a:effectLst/>
              <a:latin typeface="Calibri" panose="020F0502020204030204" pitchFamily="34" charset="0"/>
              <a:ea typeface="DengXian" panose="020B0503020204020204" pitchFamily="2" charset="-122"/>
              <a:cs typeface="Arial" panose="020B0604020202020204" pitchFamily="34" charset="0"/>
            </a:endParaRPr>
          </a:p>
          <a:p>
            <a:endParaRPr lang="en-GB" sz="2400" dirty="0"/>
          </a:p>
        </p:txBody>
      </p:sp>
      <p:sp>
        <p:nvSpPr>
          <p:cNvPr id="4" name="TextBox 3">
            <a:extLst>
              <a:ext uri="{FF2B5EF4-FFF2-40B4-BE49-F238E27FC236}">
                <a16:creationId xmlns:a16="http://schemas.microsoft.com/office/drawing/2014/main" id="{A9A43887-78BB-4D22-0300-D3ED8DD04552}"/>
              </a:ext>
            </a:extLst>
          </p:cNvPr>
          <p:cNvSpPr txBox="1"/>
          <p:nvPr/>
        </p:nvSpPr>
        <p:spPr>
          <a:xfrm>
            <a:off x="1113073" y="3901440"/>
            <a:ext cx="1991360" cy="923330"/>
          </a:xfrm>
          <a:prstGeom prst="rect">
            <a:avLst/>
          </a:prstGeom>
          <a:noFill/>
        </p:spPr>
        <p:txBody>
          <a:bodyPr wrap="square" rtlCol="0">
            <a:spAutoFit/>
          </a:bodyPr>
          <a:lstStyle/>
          <a:p>
            <a:pPr algn="ctr"/>
            <a:r>
              <a:rPr lang="en-GB" i="1" dirty="0"/>
              <a:t>These details are subject to slight time changes.</a:t>
            </a:r>
          </a:p>
        </p:txBody>
      </p:sp>
    </p:spTree>
    <p:extLst>
      <p:ext uri="{BB962C8B-B14F-4D97-AF65-F5344CB8AC3E}">
        <p14:creationId xmlns:p14="http://schemas.microsoft.com/office/powerpoint/2010/main" val="2444625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0794A-9452-CC6D-2CC1-F6900F57F65E}"/>
              </a:ext>
            </a:extLst>
          </p:cNvPr>
          <p:cNvSpPr>
            <a:spLocks noGrp="1"/>
          </p:cNvSpPr>
          <p:nvPr>
            <p:ph type="title"/>
          </p:nvPr>
        </p:nvSpPr>
        <p:spPr>
          <a:xfrm>
            <a:off x="-1904339" y="81975"/>
            <a:ext cx="7756499" cy="1354690"/>
          </a:xfrm>
        </p:spPr>
        <p:txBody>
          <a:bodyPr/>
          <a:lstStyle/>
          <a:p>
            <a:r>
              <a:rPr lang="en-GB" dirty="0">
                <a:latin typeface="Comic Sans MS" panose="030F0702030302020204" pitchFamily="66" charset="0"/>
              </a:rPr>
              <a:t>Key Dates:</a:t>
            </a:r>
          </a:p>
        </p:txBody>
      </p:sp>
      <p:sp>
        <p:nvSpPr>
          <p:cNvPr id="3" name="Content Placeholder 2">
            <a:extLst>
              <a:ext uri="{FF2B5EF4-FFF2-40B4-BE49-F238E27FC236}">
                <a16:creationId xmlns:a16="http://schemas.microsoft.com/office/drawing/2014/main" id="{3E83D68E-D065-93CB-2BD4-DFEBF06AF9F9}"/>
              </a:ext>
            </a:extLst>
          </p:cNvPr>
          <p:cNvSpPr>
            <a:spLocks noGrp="1"/>
          </p:cNvSpPr>
          <p:nvPr>
            <p:ph idx="1"/>
          </p:nvPr>
        </p:nvSpPr>
        <p:spPr>
          <a:xfrm>
            <a:off x="1643269" y="1487644"/>
            <a:ext cx="8905462" cy="4592320"/>
          </a:xfrm>
        </p:spPr>
        <p:txBody>
          <a:bodyPr>
            <a:noAutofit/>
          </a:bodyPr>
          <a:lstStyle/>
          <a:p>
            <a:r>
              <a:rPr lang="en-GB" sz="2000" dirty="0">
                <a:latin typeface="Comic Sans MS" panose="030F0702030302020204" pitchFamily="66" charset="0"/>
              </a:rPr>
              <a:t>3rd and 4th September – Immersion Days</a:t>
            </a:r>
          </a:p>
          <a:p>
            <a:r>
              <a:rPr lang="en-GB" sz="2000" dirty="0">
                <a:latin typeface="Comic Sans MS" panose="030F0702030302020204" pitchFamily="66" charset="0"/>
              </a:rPr>
              <a:t>8th September – Meet the Teacher</a:t>
            </a:r>
          </a:p>
          <a:p>
            <a:r>
              <a:rPr lang="en-GB" sz="2000" dirty="0">
                <a:latin typeface="Comic Sans MS" panose="030F0702030302020204" pitchFamily="66" charset="0"/>
              </a:rPr>
              <a:t>9th September – Head of School Information Evening</a:t>
            </a:r>
          </a:p>
          <a:p>
            <a:r>
              <a:rPr lang="en-GB" sz="2000" dirty="0">
                <a:latin typeface="Comic Sans MS" panose="030F0702030302020204" pitchFamily="66" charset="0"/>
              </a:rPr>
              <a:t>14th September – Pupil Photos</a:t>
            </a:r>
          </a:p>
          <a:p>
            <a:r>
              <a:rPr lang="en-GB" sz="2000" dirty="0">
                <a:latin typeface="Comic Sans MS" panose="030F0702030302020204" pitchFamily="66" charset="0"/>
              </a:rPr>
              <a:t>23rd to 25th September – Hooke Court Residential</a:t>
            </a:r>
          </a:p>
          <a:p>
            <a:r>
              <a:rPr lang="en-GB" sz="2000" dirty="0">
                <a:latin typeface="Comic Sans MS" panose="030F0702030302020204" pitchFamily="66" charset="0"/>
              </a:rPr>
              <a:t>28th September – Harvest Festival Service</a:t>
            </a:r>
          </a:p>
          <a:p>
            <a:r>
              <a:rPr lang="en-GB" sz="2000" dirty="0">
                <a:latin typeface="Comic Sans MS" panose="030F0702030302020204" pitchFamily="66" charset="0"/>
              </a:rPr>
              <a:t>7th October – Parent AHMAT Curriculum Evening</a:t>
            </a:r>
          </a:p>
          <a:p>
            <a:r>
              <a:rPr lang="en-GB" sz="2000" dirty="0">
                <a:latin typeface="Comic Sans MS" panose="030F0702030302020204" pitchFamily="66" charset="0"/>
              </a:rPr>
              <a:t>20th and 22nd October – Parents Evenings</a:t>
            </a:r>
          </a:p>
          <a:p>
            <a:r>
              <a:rPr lang="en-GB" sz="2000" dirty="0">
                <a:latin typeface="Comic Sans MS" panose="030F0702030302020204" pitchFamily="66" charset="0"/>
              </a:rPr>
              <a:t>26th to 31st October – Half-Term</a:t>
            </a:r>
          </a:p>
          <a:p>
            <a:r>
              <a:rPr lang="en-GB" sz="2000" dirty="0">
                <a:latin typeface="Comic Sans MS" panose="030F0702030302020204" pitchFamily="66" charset="0"/>
              </a:rPr>
              <a:t>17th December – Christmas Lunch and Class Party</a:t>
            </a:r>
          </a:p>
          <a:p>
            <a:r>
              <a:rPr lang="en-GB" sz="2000" dirty="0">
                <a:latin typeface="Comic Sans MS" panose="030F0702030302020204" pitchFamily="66" charset="0"/>
              </a:rPr>
              <a:t>21st December to 1st January – Christmas Half-Term</a:t>
            </a:r>
          </a:p>
        </p:txBody>
      </p:sp>
      <p:sp>
        <p:nvSpPr>
          <p:cNvPr id="6" name="TextBox 5">
            <a:extLst>
              <a:ext uri="{FF2B5EF4-FFF2-40B4-BE49-F238E27FC236}">
                <a16:creationId xmlns:a16="http://schemas.microsoft.com/office/drawing/2014/main" id="{0D18EFC0-D843-2A18-FB18-E114B847C62F}"/>
              </a:ext>
            </a:extLst>
          </p:cNvPr>
          <p:cNvSpPr txBox="1"/>
          <p:nvPr/>
        </p:nvSpPr>
        <p:spPr>
          <a:xfrm>
            <a:off x="9318708" y="4909047"/>
            <a:ext cx="2460045" cy="1477328"/>
          </a:xfrm>
          <a:prstGeom prst="rect">
            <a:avLst/>
          </a:prstGeom>
          <a:noFill/>
        </p:spPr>
        <p:txBody>
          <a:bodyPr wrap="square" rtlCol="0">
            <a:spAutoFit/>
          </a:bodyPr>
          <a:lstStyle/>
          <a:p>
            <a:r>
              <a:rPr lang="en-GB" dirty="0">
                <a:latin typeface="Comic Sans MS" panose="030F0702030302020204" pitchFamily="66" charset="0"/>
              </a:rPr>
              <a:t>There will be key dates for the rest of the year outlined on the class page on the school website.</a:t>
            </a:r>
          </a:p>
        </p:txBody>
      </p:sp>
    </p:spTree>
    <p:extLst>
      <p:ext uri="{BB962C8B-B14F-4D97-AF65-F5344CB8AC3E}">
        <p14:creationId xmlns:p14="http://schemas.microsoft.com/office/powerpoint/2010/main" val="1904422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44135-4F79-DFF2-7557-CC995529C4F1}"/>
              </a:ext>
            </a:extLst>
          </p:cNvPr>
          <p:cNvSpPr>
            <a:spLocks noGrp="1"/>
          </p:cNvSpPr>
          <p:nvPr>
            <p:ph type="title"/>
          </p:nvPr>
        </p:nvSpPr>
        <p:spPr>
          <a:xfrm>
            <a:off x="500931" y="504150"/>
            <a:ext cx="2475949" cy="2411770"/>
          </a:xfrm>
        </p:spPr>
        <p:txBody>
          <a:bodyPr>
            <a:normAutofit/>
          </a:bodyPr>
          <a:lstStyle/>
          <a:p>
            <a:r>
              <a:rPr lang="en-GB" sz="2800" dirty="0">
                <a:solidFill>
                  <a:schemeClr val="tx1"/>
                </a:solidFill>
                <a:latin typeface="Comic Sans MS" panose="030F0702030302020204" pitchFamily="66" charset="0"/>
              </a:rPr>
              <a:t>Expectations in Year 6:</a:t>
            </a:r>
          </a:p>
        </p:txBody>
      </p:sp>
      <p:sp>
        <p:nvSpPr>
          <p:cNvPr id="3" name="Content Placeholder 2">
            <a:extLst>
              <a:ext uri="{FF2B5EF4-FFF2-40B4-BE49-F238E27FC236}">
                <a16:creationId xmlns:a16="http://schemas.microsoft.com/office/drawing/2014/main" id="{4CB79B6C-DCFD-7C04-FC8C-50E6393A6C76}"/>
              </a:ext>
            </a:extLst>
          </p:cNvPr>
          <p:cNvSpPr>
            <a:spLocks noGrp="1"/>
          </p:cNvSpPr>
          <p:nvPr>
            <p:ph idx="1"/>
          </p:nvPr>
        </p:nvSpPr>
        <p:spPr>
          <a:xfrm>
            <a:off x="3139440" y="341590"/>
            <a:ext cx="8734509" cy="6178480"/>
          </a:xfrm>
        </p:spPr>
        <p:txBody>
          <a:bodyPr>
            <a:normAutofit fontScale="70000" lnSpcReduction="20000"/>
          </a:bodyPr>
          <a:lstStyle/>
          <a:p>
            <a:pPr fontAlgn="base"/>
            <a:endParaRPr lang="en-GB" dirty="0">
              <a:solidFill>
                <a:schemeClr val="tx1"/>
              </a:solidFill>
              <a:latin typeface="Comic Sans MS" panose="030F0702030302020204" pitchFamily="66" charset="0"/>
            </a:endParaRPr>
          </a:p>
          <a:p>
            <a:pPr fontAlgn="base"/>
            <a:r>
              <a:rPr lang="en-GB" dirty="0">
                <a:solidFill>
                  <a:schemeClr val="tx1"/>
                </a:solidFill>
                <a:latin typeface="Comic Sans MS" panose="030F0702030302020204" pitchFamily="66" charset="0"/>
              </a:rPr>
              <a:t>In September, we will reaffirm the expectations of both the teacher and the pupil in the classroom and around the school.</a:t>
            </a:r>
          </a:p>
          <a:p>
            <a:pPr fontAlgn="base"/>
            <a:endParaRPr lang="en-GB" dirty="0">
              <a:solidFill>
                <a:schemeClr val="tx1"/>
              </a:solidFill>
              <a:latin typeface="Comic Sans MS" panose="030F0702030302020204" pitchFamily="66" charset="0"/>
            </a:endParaRPr>
          </a:p>
          <a:p>
            <a:pPr fontAlgn="base"/>
            <a:r>
              <a:rPr lang="en-GB" dirty="0">
                <a:solidFill>
                  <a:schemeClr val="tx1"/>
                </a:solidFill>
                <a:latin typeface="Comic Sans MS" panose="030F0702030302020204" pitchFamily="66" charset="0"/>
              </a:rPr>
              <a:t>However, Year 6 is a special year group: the children will have an extra level of expectation on their shoulders, concerning how they represent the school.</a:t>
            </a:r>
          </a:p>
          <a:p>
            <a:pPr fontAlgn="base"/>
            <a:endParaRPr lang="en-GB" dirty="0">
              <a:solidFill>
                <a:schemeClr val="tx1"/>
              </a:solidFill>
              <a:latin typeface="Comic Sans MS" panose="030F0702030302020204" pitchFamily="66" charset="0"/>
            </a:endParaRPr>
          </a:p>
          <a:p>
            <a:pPr fontAlgn="base"/>
            <a:r>
              <a:rPr lang="en-GB" dirty="0">
                <a:solidFill>
                  <a:schemeClr val="tx1"/>
                </a:solidFill>
                <a:latin typeface="Comic Sans MS" panose="030F0702030302020204" pitchFamily="66" charset="0"/>
              </a:rPr>
              <a:t>The children will grow to become visible role-models and ambassadors of the school community. </a:t>
            </a:r>
          </a:p>
          <a:p>
            <a:pPr fontAlgn="base"/>
            <a:endParaRPr lang="en-GB" dirty="0">
              <a:solidFill>
                <a:schemeClr val="tx1"/>
              </a:solidFill>
              <a:latin typeface="Comic Sans MS" panose="030F0702030302020204" pitchFamily="66" charset="0"/>
            </a:endParaRPr>
          </a:p>
          <a:p>
            <a:pPr fontAlgn="base"/>
            <a:r>
              <a:rPr lang="en-GB" dirty="0">
                <a:solidFill>
                  <a:schemeClr val="tx1"/>
                </a:solidFill>
                <a:latin typeface="Comic Sans MS" panose="030F0702030302020204" pitchFamily="66" charset="0"/>
              </a:rPr>
              <a:t>From the onset, we will strive to embed a culture of respect, responsibility and maturity.</a:t>
            </a:r>
          </a:p>
          <a:p>
            <a:pPr marL="0" indent="0" fontAlgn="base">
              <a:buNone/>
            </a:pPr>
            <a:r>
              <a:rPr lang="en-GB" dirty="0">
                <a:solidFill>
                  <a:schemeClr val="tx1"/>
                </a:solidFill>
                <a:latin typeface="Comic Sans MS" panose="030F0702030302020204" pitchFamily="66" charset="0"/>
              </a:rPr>
              <a:t> </a:t>
            </a:r>
          </a:p>
          <a:p>
            <a:pPr fontAlgn="base"/>
            <a:r>
              <a:rPr lang="en-GB" dirty="0">
                <a:solidFill>
                  <a:schemeClr val="tx1"/>
                </a:solidFill>
                <a:latin typeface="Comic Sans MS" panose="030F0702030302020204" pitchFamily="66" charset="0"/>
              </a:rPr>
              <a:t>It is important that the children recognise the need to become more independent and more responsible for themselves.</a:t>
            </a:r>
          </a:p>
          <a:p>
            <a:pPr fontAlgn="base"/>
            <a:endParaRPr lang="en-GB" dirty="0">
              <a:solidFill>
                <a:schemeClr val="tx1"/>
              </a:solidFill>
              <a:latin typeface="Comic Sans MS" panose="030F0702030302020204" pitchFamily="66" charset="0"/>
            </a:endParaRPr>
          </a:p>
          <a:p>
            <a:pPr fontAlgn="base"/>
            <a:r>
              <a:rPr lang="en-GB" dirty="0">
                <a:solidFill>
                  <a:schemeClr val="tx1"/>
                </a:solidFill>
                <a:latin typeface="Comic Sans MS" panose="030F0702030302020204" pitchFamily="66" charset="0"/>
              </a:rPr>
              <a:t>It is just as important to recognise the influence and impact that their conduct will have on the rest of the children around the school.  </a:t>
            </a:r>
          </a:p>
          <a:p>
            <a:endParaRPr lang="en-GB" dirty="0">
              <a:solidFill>
                <a:schemeClr val="tx1"/>
              </a:solidFill>
              <a:latin typeface="Comic Sans MS" panose="030F0702030302020204" pitchFamily="66" charset="0"/>
            </a:endParaRPr>
          </a:p>
          <a:p>
            <a:endParaRPr lang="en-GB" dirty="0">
              <a:solidFill>
                <a:schemeClr val="tx1"/>
              </a:solidFill>
            </a:endParaRPr>
          </a:p>
        </p:txBody>
      </p:sp>
    </p:spTree>
    <p:extLst>
      <p:ext uri="{BB962C8B-B14F-4D97-AF65-F5344CB8AC3E}">
        <p14:creationId xmlns:p14="http://schemas.microsoft.com/office/powerpoint/2010/main" val="3163164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BFD3D-9868-6045-1CBA-1FBF255CE69F}"/>
              </a:ext>
            </a:extLst>
          </p:cNvPr>
          <p:cNvSpPr>
            <a:spLocks noGrp="1"/>
          </p:cNvSpPr>
          <p:nvPr>
            <p:ph type="title"/>
          </p:nvPr>
        </p:nvSpPr>
        <p:spPr>
          <a:xfrm>
            <a:off x="-1383086" y="-58784"/>
            <a:ext cx="5181601" cy="1354690"/>
          </a:xfrm>
        </p:spPr>
        <p:txBody>
          <a:bodyPr/>
          <a:lstStyle/>
          <a:p>
            <a:r>
              <a:rPr lang="en-GB" dirty="0">
                <a:solidFill>
                  <a:schemeClr val="tx1"/>
                </a:solidFill>
                <a:latin typeface="Comic Sans MS" panose="030F0702030302020204" pitchFamily="66" charset="0"/>
              </a:rPr>
              <a:t>SATs:</a:t>
            </a:r>
          </a:p>
        </p:txBody>
      </p:sp>
      <p:sp>
        <p:nvSpPr>
          <p:cNvPr id="5" name="TextBox 4">
            <a:extLst>
              <a:ext uri="{FF2B5EF4-FFF2-40B4-BE49-F238E27FC236}">
                <a16:creationId xmlns:a16="http://schemas.microsoft.com/office/drawing/2014/main" id="{C36E6AEB-E1ED-9830-BF57-DAC7C3AAC615}"/>
              </a:ext>
            </a:extLst>
          </p:cNvPr>
          <p:cNvSpPr txBox="1"/>
          <p:nvPr/>
        </p:nvSpPr>
        <p:spPr>
          <a:xfrm>
            <a:off x="2042776" y="998160"/>
            <a:ext cx="9874903" cy="5324535"/>
          </a:xfrm>
          <a:prstGeom prst="rect">
            <a:avLst/>
          </a:prstGeom>
          <a:noFill/>
        </p:spPr>
        <p:txBody>
          <a:bodyPr wrap="square" rtlCol="0">
            <a:spAutoFit/>
          </a:bodyPr>
          <a:lstStyle/>
          <a:p>
            <a:pPr fontAlgn="base"/>
            <a:r>
              <a:rPr lang="en-GB" sz="1700" dirty="0">
                <a:latin typeface="Comic Sans MS" panose="030F0702030302020204" pitchFamily="66" charset="0"/>
              </a:rPr>
              <a:t>SATs will take place on Monday 11</a:t>
            </a:r>
            <a:r>
              <a:rPr lang="en-GB" sz="1700" baseline="30000" dirty="0">
                <a:latin typeface="Comic Sans MS" panose="030F0702030302020204" pitchFamily="66" charset="0"/>
              </a:rPr>
              <a:t>th</a:t>
            </a:r>
            <a:r>
              <a:rPr lang="en-GB" sz="1700" dirty="0">
                <a:latin typeface="Comic Sans MS" panose="030F0702030302020204" pitchFamily="66" charset="0"/>
              </a:rPr>
              <a:t> May – Thursday 14</a:t>
            </a:r>
            <a:r>
              <a:rPr lang="en-GB" sz="1700" baseline="30000" dirty="0">
                <a:latin typeface="Comic Sans MS" panose="030F0702030302020204" pitchFamily="66" charset="0"/>
              </a:rPr>
              <a:t>th</a:t>
            </a:r>
            <a:r>
              <a:rPr lang="en-GB" sz="1700" dirty="0">
                <a:latin typeface="Comic Sans MS" panose="030F0702030302020204" pitchFamily="66" charset="0"/>
              </a:rPr>
              <a:t> May.</a:t>
            </a:r>
            <a:br>
              <a:rPr lang="en-GB" sz="1700" dirty="0">
                <a:latin typeface="Comic Sans MS" panose="030F0702030302020204" pitchFamily="66" charset="0"/>
              </a:rPr>
            </a:br>
            <a:endParaRPr lang="en-GB" sz="1700" dirty="0">
              <a:latin typeface="Comic Sans MS" panose="030F0702030302020204" pitchFamily="66" charset="0"/>
            </a:endParaRPr>
          </a:p>
          <a:p>
            <a:pPr fontAlgn="base"/>
            <a:r>
              <a:rPr lang="en-GB" sz="1700" dirty="0">
                <a:latin typeface="Comic Sans MS" panose="030F0702030302020204" pitchFamily="66" charset="0"/>
              </a:rPr>
              <a:t>Traditionally, booster sessions have taken place before/after school hours for pupils to receive extra, targeted support and exam preparation.</a:t>
            </a:r>
          </a:p>
          <a:p>
            <a:pPr fontAlgn="base"/>
            <a:endParaRPr lang="en-GB" sz="1700" dirty="0">
              <a:latin typeface="Comic Sans MS" panose="030F0702030302020204" pitchFamily="66" charset="0"/>
            </a:endParaRPr>
          </a:p>
          <a:p>
            <a:pPr fontAlgn="base"/>
            <a:r>
              <a:rPr lang="en-GB" sz="1700" dirty="0">
                <a:latin typeface="Comic Sans MS" panose="030F0702030302020204" pitchFamily="66" charset="0"/>
              </a:rPr>
              <a:t>I will aim to begin these sessions as soon as possible for </a:t>
            </a:r>
            <a:r>
              <a:rPr lang="en-GB" sz="1700" b="1" dirty="0">
                <a:latin typeface="Comic Sans MS" panose="030F0702030302020204" pitchFamily="66" charset="0"/>
              </a:rPr>
              <a:t>key focus children only</a:t>
            </a:r>
            <a:r>
              <a:rPr lang="en-GB" sz="1700" dirty="0">
                <a:latin typeface="Comic Sans MS" panose="030F0702030302020204" pitchFamily="66" charset="0"/>
              </a:rPr>
              <a:t> as an informal, before/after school booster – I will contact parents directly if I would like their child to receive this extra support. I will aim for this to begin by October.</a:t>
            </a:r>
          </a:p>
          <a:p>
            <a:pPr fontAlgn="base"/>
            <a:endParaRPr lang="en-GB" sz="1700" dirty="0">
              <a:latin typeface="Comic Sans MS" panose="030F0702030302020204" pitchFamily="66" charset="0"/>
            </a:endParaRPr>
          </a:p>
          <a:p>
            <a:pPr fontAlgn="base"/>
            <a:r>
              <a:rPr lang="en-GB" sz="1700" dirty="0">
                <a:latin typeface="Comic Sans MS" panose="030F0702030302020204" pitchFamily="66" charset="0"/>
              </a:rPr>
              <a:t>The after-school session will then be opened for </a:t>
            </a:r>
            <a:r>
              <a:rPr lang="en-GB" sz="1700" b="1" dirty="0">
                <a:latin typeface="Comic Sans MS" panose="030F0702030302020204" pitchFamily="66" charset="0"/>
              </a:rPr>
              <a:t>every Year 6 pupil </a:t>
            </a:r>
            <a:r>
              <a:rPr lang="en-GB" sz="1700" dirty="0">
                <a:latin typeface="Comic Sans MS" panose="030F0702030302020204" pitchFamily="66" charset="0"/>
              </a:rPr>
              <a:t>from the February onwards. </a:t>
            </a:r>
          </a:p>
          <a:p>
            <a:pPr fontAlgn="base"/>
            <a:endParaRPr lang="en-GB" sz="1700" dirty="0">
              <a:latin typeface="Comic Sans MS" panose="030F0702030302020204" pitchFamily="66" charset="0"/>
            </a:endParaRPr>
          </a:p>
          <a:p>
            <a:pPr fontAlgn="base"/>
            <a:r>
              <a:rPr lang="en-GB" sz="1700" dirty="0">
                <a:latin typeface="Comic Sans MS" panose="030F0702030302020204" pitchFamily="66" charset="0"/>
              </a:rPr>
              <a:t>Pupils will also receive extra support documents and guides during the year. Please encourage your child to use these to support their learning as they can be an extremely effective learning tool if they are used actively.</a:t>
            </a:r>
          </a:p>
          <a:p>
            <a:pPr fontAlgn="base"/>
            <a:endParaRPr lang="en-GB" sz="1700" dirty="0">
              <a:latin typeface="Comic Sans MS" panose="030F0702030302020204" pitchFamily="66" charset="0"/>
            </a:endParaRPr>
          </a:p>
          <a:p>
            <a:pPr fontAlgn="base"/>
            <a:r>
              <a:rPr lang="en-GB" sz="1700" dirty="0">
                <a:latin typeface="Comic Sans MS" panose="030F0702030302020204" pitchFamily="66" charset="0"/>
              </a:rPr>
              <a:t>If you wish to support further, I recommend to purchase the </a:t>
            </a:r>
            <a:r>
              <a:rPr lang="en-GB" sz="1700" b="1" dirty="0">
                <a:latin typeface="Comic Sans MS" panose="030F0702030302020204" pitchFamily="66" charset="0"/>
              </a:rPr>
              <a:t>CGP</a:t>
            </a:r>
            <a:r>
              <a:rPr lang="en-GB" sz="1700" dirty="0">
                <a:latin typeface="Comic Sans MS" panose="030F0702030302020204" pitchFamily="66" charset="0"/>
              </a:rPr>
              <a:t> or </a:t>
            </a:r>
            <a:r>
              <a:rPr lang="en-GB" sz="1700" b="1" dirty="0">
                <a:latin typeface="Comic Sans MS" panose="030F0702030302020204" pitchFamily="66" charset="0"/>
              </a:rPr>
              <a:t>Collins</a:t>
            </a:r>
            <a:r>
              <a:rPr lang="en-GB" sz="1700" dirty="0">
                <a:latin typeface="Comic Sans MS" panose="030F0702030302020204" pitchFamily="66" charset="0"/>
              </a:rPr>
              <a:t> revision guides. These guides are a useful resource to pre-teach and embed learning, whilst providing children the opportunity to tackle a range of different assessment-based practise questions. These may also be used for intervention or support groups in the classroom.</a:t>
            </a:r>
            <a:endParaRPr lang="en-GB" dirty="0">
              <a:latin typeface="Comic Sans MS" panose="030F0702030302020204" pitchFamily="66" charset="0"/>
            </a:endParaRPr>
          </a:p>
        </p:txBody>
      </p:sp>
      <p:pic>
        <p:nvPicPr>
          <p:cNvPr id="6" name="Picture 6" descr="https://images-na.ssl-images-amazon.com/images/I/41PbxvUrbuL._SX351_BO1,204,203,200_.jpg">
            <a:extLst>
              <a:ext uri="{FF2B5EF4-FFF2-40B4-BE49-F238E27FC236}">
                <a16:creationId xmlns:a16="http://schemas.microsoft.com/office/drawing/2014/main" id="{4B713627-A539-E23D-B748-40D3431CF6A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656" y="1295906"/>
            <a:ext cx="1044116" cy="147596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images-na.ssl-images-amazon.com/images/I/41eykD2r5dL._SX351_BO1,204,203,200_.jpg">
            <a:extLst>
              <a:ext uri="{FF2B5EF4-FFF2-40B4-BE49-F238E27FC236}">
                <a16:creationId xmlns:a16="http://schemas.microsoft.com/office/drawing/2014/main" id="{6BACA05D-397F-8BBA-1876-FDB1A1D28F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6651" y="4519063"/>
            <a:ext cx="962124" cy="13600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s://images-na.ssl-images-amazon.com/images/I/41iAerNK0VL._SX351_BO1,204,203,200_.jpg">
            <a:extLst>
              <a:ext uri="{FF2B5EF4-FFF2-40B4-BE49-F238E27FC236}">
                <a16:creationId xmlns:a16="http://schemas.microsoft.com/office/drawing/2014/main" id="{86980FA8-3CB2-B616-AE0D-763CC3F9DEC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4067" y="2947647"/>
            <a:ext cx="987293" cy="1395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245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FC67B-B8EC-9953-60F7-127704DFC8BD}"/>
              </a:ext>
            </a:extLst>
          </p:cNvPr>
          <p:cNvSpPr>
            <a:spLocks noGrp="1"/>
          </p:cNvSpPr>
          <p:nvPr>
            <p:ph type="title"/>
          </p:nvPr>
        </p:nvSpPr>
        <p:spPr>
          <a:xfrm>
            <a:off x="758906" y="151201"/>
            <a:ext cx="5181601" cy="1354690"/>
          </a:xfrm>
        </p:spPr>
        <p:txBody>
          <a:bodyPr/>
          <a:lstStyle/>
          <a:p>
            <a:r>
              <a:rPr lang="en-GB" dirty="0">
                <a:solidFill>
                  <a:schemeClr val="tx1"/>
                </a:solidFill>
                <a:latin typeface="Comic Sans MS" panose="030F0702030302020204" pitchFamily="66" charset="0"/>
              </a:rPr>
              <a:t>Reading Records:</a:t>
            </a:r>
          </a:p>
        </p:txBody>
      </p:sp>
      <p:sp>
        <p:nvSpPr>
          <p:cNvPr id="4" name="Picture Placeholder 3">
            <a:extLst>
              <a:ext uri="{FF2B5EF4-FFF2-40B4-BE49-F238E27FC236}">
                <a16:creationId xmlns:a16="http://schemas.microsoft.com/office/drawing/2014/main" id="{08329A43-5567-0178-1571-FDFDF7780CF5}"/>
              </a:ext>
            </a:extLst>
          </p:cNvPr>
          <p:cNvSpPr>
            <a:spLocks noGrp="1"/>
          </p:cNvSpPr>
          <p:nvPr>
            <p:ph type="pic" sz="quarter" idx="13"/>
          </p:nvPr>
        </p:nvSpPr>
        <p:spPr>
          <a:xfrm>
            <a:off x="917567" y="1452880"/>
            <a:ext cx="6326514" cy="4968240"/>
          </a:xfrm>
        </p:spPr>
        <p:txBody>
          <a:bodyPr>
            <a:normAutofit fontScale="70000" lnSpcReduction="20000"/>
          </a:bodyPr>
          <a:lstStyle/>
          <a:p>
            <a:r>
              <a:rPr lang="en-GB" dirty="0">
                <a:latin typeface="Comic Sans MS" panose="030F0702030302020204" pitchFamily="66" charset="0"/>
              </a:rPr>
              <a:t>Reading records are an important communication tool between teacher, child and parent.</a:t>
            </a:r>
          </a:p>
          <a:p>
            <a:endParaRPr lang="en-GB" dirty="0">
              <a:latin typeface="Comic Sans MS" panose="030F0702030302020204" pitchFamily="66" charset="0"/>
            </a:endParaRPr>
          </a:p>
          <a:p>
            <a:r>
              <a:rPr lang="en-GB" dirty="0">
                <a:latin typeface="Comic Sans MS" panose="030F0702030302020204" pitchFamily="66" charset="0"/>
              </a:rPr>
              <a:t>It is important that your child remembers to bring these into school daily as they are used to track reading; to write positive comments in; and to make me aware of any important news.</a:t>
            </a:r>
          </a:p>
          <a:p>
            <a:endParaRPr lang="en-GB" dirty="0">
              <a:latin typeface="Comic Sans MS" panose="030F0702030302020204" pitchFamily="66" charset="0"/>
            </a:endParaRPr>
          </a:p>
          <a:p>
            <a:r>
              <a:rPr lang="en-GB" dirty="0">
                <a:solidFill>
                  <a:srgbClr val="00B050"/>
                </a:solidFill>
                <a:latin typeface="Comic Sans MS" panose="030F0702030302020204" pitchFamily="66" charset="0"/>
              </a:rPr>
              <a:t>These new records also have very useful learning knowledge for Year 6, so use them wisely. You will find this in the middle pages of the diary.</a:t>
            </a:r>
          </a:p>
          <a:p>
            <a:endParaRPr lang="en-GB" dirty="0">
              <a:latin typeface="Comic Sans MS" panose="030F0702030302020204" pitchFamily="66" charset="0"/>
            </a:endParaRPr>
          </a:p>
          <a:p>
            <a:r>
              <a:rPr lang="en-GB" dirty="0">
                <a:latin typeface="Comic Sans MS" panose="030F0702030302020204" pitchFamily="66" charset="0"/>
              </a:rPr>
              <a:t>I will aim to interact with these regularly. </a:t>
            </a:r>
          </a:p>
          <a:p>
            <a:endParaRPr lang="en-GB" dirty="0">
              <a:latin typeface="Comic Sans MS" panose="030F0702030302020204" pitchFamily="66" charset="0"/>
            </a:endParaRPr>
          </a:p>
          <a:p>
            <a:r>
              <a:rPr lang="en-GB" dirty="0">
                <a:latin typeface="Comic Sans MS" panose="030F0702030302020204" pitchFamily="66" charset="0"/>
              </a:rPr>
              <a:t>Your child will find the box on the counter by the sink.</a:t>
            </a:r>
          </a:p>
        </p:txBody>
      </p:sp>
      <p:pic>
        <p:nvPicPr>
          <p:cNvPr id="5" name="Picture 4">
            <a:extLst>
              <a:ext uri="{FF2B5EF4-FFF2-40B4-BE49-F238E27FC236}">
                <a16:creationId xmlns:a16="http://schemas.microsoft.com/office/drawing/2014/main" id="{0B8948F3-27DD-7AE8-43E6-49C289F9BE38}"/>
              </a:ext>
            </a:extLst>
          </p:cNvPr>
          <p:cNvPicPr>
            <a:picLocks noChangeAspect="1"/>
          </p:cNvPicPr>
          <p:nvPr/>
        </p:nvPicPr>
        <p:blipFill>
          <a:blip r:embed="rId2"/>
          <a:stretch>
            <a:fillRect/>
          </a:stretch>
        </p:blipFill>
        <p:spPr>
          <a:xfrm>
            <a:off x="7592105" y="794970"/>
            <a:ext cx="3896269" cy="5268060"/>
          </a:xfrm>
          <a:prstGeom prst="rect">
            <a:avLst/>
          </a:prstGeom>
        </p:spPr>
      </p:pic>
    </p:spTree>
    <p:extLst>
      <p:ext uri="{BB962C8B-B14F-4D97-AF65-F5344CB8AC3E}">
        <p14:creationId xmlns:p14="http://schemas.microsoft.com/office/powerpoint/2010/main" val="3050125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B55B2-35B5-1425-C0C8-4701F81C08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5F885A-FBEC-75B6-30F6-AC704239B284}"/>
              </a:ext>
            </a:extLst>
          </p:cNvPr>
          <p:cNvSpPr>
            <a:spLocks noGrp="1"/>
          </p:cNvSpPr>
          <p:nvPr>
            <p:ph type="title"/>
          </p:nvPr>
        </p:nvSpPr>
        <p:spPr/>
        <p:txBody>
          <a:bodyPr/>
          <a:lstStyle/>
          <a:p>
            <a:r>
              <a:rPr lang="en-GB" dirty="0">
                <a:latin typeface="Comic Sans MS" panose="030F0702030302020204" pitchFamily="66" charset="0"/>
              </a:rPr>
              <a:t>Year 5 &amp; 6 – Reading Records</a:t>
            </a:r>
          </a:p>
        </p:txBody>
      </p:sp>
      <p:pic>
        <p:nvPicPr>
          <p:cNvPr id="11" name="Content Placeholder 10" descr="A page of a book&#10;&#10;AI-generated content may be incorrect.">
            <a:extLst>
              <a:ext uri="{FF2B5EF4-FFF2-40B4-BE49-F238E27FC236}">
                <a16:creationId xmlns:a16="http://schemas.microsoft.com/office/drawing/2014/main" id="{0071E7B7-80CF-5BBE-C526-ABFEE111E68D}"/>
              </a:ext>
            </a:extLst>
          </p:cNvPr>
          <p:cNvPicPr>
            <a:picLocks noGrp="1" noChangeAspect="1"/>
          </p:cNvPicPr>
          <p:nvPr>
            <p:ph sz="half" idx="2"/>
          </p:nvPr>
        </p:nvPicPr>
        <p:blipFill>
          <a:blip r:embed="rId2"/>
          <a:stretch>
            <a:fillRect/>
          </a:stretch>
        </p:blipFill>
        <p:spPr>
          <a:xfrm rot="16200000">
            <a:off x="429521" y="1984011"/>
            <a:ext cx="5019608" cy="3764706"/>
          </a:xfrm>
          <a:prstGeom prst="rect">
            <a:avLst/>
          </a:prstGeom>
          <a:ln>
            <a:noFill/>
          </a:ln>
          <a:effectLst>
            <a:softEdge rad="112500"/>
          </a:effectLst>
        </p:spPr>
      </p:pic>
      <p:pic>
        <p:nvPicPr>
          <p:cNvPr id="13" name="Content Placeholder 12" descr="An open book with text and images&#10;&#10;AI-generated content may be incorrect.">
            <a:extLst>
              <a:ext uri="{FF2B5EF4-FFF2-40B4-BE49-F238E27FC236}">
                <a16:creationId xmlns:a16="http://schemas.microsoft.com/office/drawing/2014/main" id="{C457F583-B1FB-5919-CA3C-784F29DAB1F3}"/>
              </a:ext>
            </a:extLst>
          </p:cNvPr>
          <p:cNvPicPr>
            <a:picLocks noGrp="1" noChangeAspect="1"/>
          </p:cNvPicPr>
          <p:nvPr>
            <p:ph sz="quarter" idx="4"/>
          </p:nvPr>
        </p:nvPicPr>
        <p:blipFill>
          <a:blip r:embed="rId3"/>
          <a:stretch>
            <a:fillRect/>
          </a:stretch>
        </p:blipFill>
        <p:spPr>
          <a:xfrm rot="10800000">
            <a:off x="5304124" y="1388625"/>
            <a:ext cx="5440999" cy="4080749"/>
          </a:xfrm>
          <a:prstGeom prst="rect">
            <a:avLst/>
          </a:prstGeom>
          <a:ln>
            <a:noFill/>
          </a:ln>
          <a:effectLst>
            <a:softEdge rad="112500"/>
          </a:effectLst>
        </p:spPr>
      </p:pic>
      <p:sp>
        <p:nvSpPr>
          <p:cNvPr id="14" name="TextBox 13">
            <a:extLst>
              <a:ext uri="{FF2B5EF4-FFF2-40B4-BE49-F238E27FC236}">
                <a16:creationId xmlns:a16="http://schemas.microsoft.com/office/drawing/2014/main" id="{C88DD9D8-A6DC-B18D-E6B6-F3948853BC7D}"/>
              </a:ext>
            </a:extLst>
          </p:cNvPr>
          <p:cNvSpPr txBox="1"/>
          <p:nvPr/>
        </p:nvSpPr>
        <p:spPr>
          <a:xfrm>
            <a:off x="4893634" y="5380672"/>
            <a:ext cx="7078625" cy="1200329"/>
          </a:xfrm>
          <a:prstGeom prst="rect">
            <a:avLst/>
          </a:prstGeom>
          <a:noFill/>
        </p:spPr>
        <p:txBody>
          <a:bodyPr wrap="square" rtlCol="0">
            <a:spAutoFit/>
          </a:bodyPr>
          <a:lstStyle/>
          <a:p>
            <a:r>
              <a:rPr lang="en-GB" dirty="0">
                <a:latin typeface="Comic Sans MS" panose="030F0702030302020204" pitchFamily="66" charset="0"/>
              </a:rPr>
              <a:t>These pages include some hints and tips for helping your child continue to develop their reading fluency and comprehension. There are some helpful hints for your child to refer to if they are reading independently and are stuck.</a:t>
            </a:r>
          </a:p>
        </p:txBody>
      </p:sp>
    </p:spTree>
    <p:extLst>
      <p:ext uri="{BB962C8B-B14F-4D97-AF65-F5344CB8AC3E}">
        <p14:creationId xmlns:p14="http://schemas.microsoft.com/office/powerpoint/2010/main" val="349454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67CC3-F35D-58FE-BF70-3856E590AB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093500-81DC-FE78-E39D-5DC6A82A3CE4}"/>
              </a:ext>
            </a:extLst>
          </p:cNvPr>
          <p:cNvSpPr>
            <a:spLocks noGrp="1"/>
          </p:cNvSpPr>
          <p:nvPr>
            <p:ph type="title"/>
          </p:nvPr>
        </p:nvSpPr>
        <p:spPr/>
        <p:txBody>
          <a:bodyPr/>
          <a:lstStyle/>
          <a:p>
            <a:r>
              <a:rPr lang="en-GB" dirty="0">
                <a:latin typeface="Comic Sans MS" panose="030F0702030302020204" pitchFamily="66" charset="0"/>
              </a:rPr>
              <a:t>Year 5 &amp; 6 – Reading Records</a:t>
            </a:r>
          </a:p>
        </p:txBody>
      </p:sp>
      <p:sp>
        <p:nvSpPr>
          <p:cNvPr id="14" name="TextBox 13">
            <a:extLst>
              <a:ext uri="{FF2B5EF4-FFF2-40B4-BE49-F238E27FC236}">
                <a16:creationId xmlns:a16="http://schemas.microsoft.com/office/drawing/2014/main" id="{B21D28AC-46FE-6B1B-2B9F-F5A6A217EACE}"/>
              </a:ext>
            </a:extLst>
          </p:cNvPr>
          <p:cNvSpPr txBox="1"/>
          <p:nvPr/>
        </p:nvSpPr>
        <p:spPr>
          <a:xfrm>
            <a:off x="776178" y="5380672"/>
            <a:ext cx="11196082" cy="923330"/>
          </a:xfrm>
          <a:prstGeom prst="rect">
            <a:avLst/>
          </a:prstGeom>
          <a:noFill/>
        </p:spPr>
        <p:txBody>
          <a:bodyPr wrap="square" rtlCol="0">
            <a:spAutoFit/>
          </a:bodyPr>
          <a:lstStyle/>
          <a:p>
            <a:r>
              <a:rPr lang="en-GB" dirty="0">
                <a:latin typeface="Comic Sans MS" panose="030F0702030302020204" pitchFamily="66" charset="0"/>
              </a:rPr>
              <a:t>There are some phase-specific spellings rules and key terms that can be referred to throughout the year, including homophones, punctuation, definitions of different words classes and several other grammar rules.</a:t>
            </a:r>
          </a:p>
        </p:txBody>
      </p:sp>
      <p:sp>
        <p:nvSpPr>
          <p:cNvPr id="4" name="Content Placeholder 3">
            <a:extLst>
              <a:ext uri="{FF2B5EF4-FFF2-40B4-BE49-F238E27FC236}">
                <a16:creationId xmlns:a16="http://schemas.microsoft.com/office/drawing/2014/main" id="{1871964E-0672-57B6-DC00-E8816493E359}"/>
              </a:ext>
            </a:extLst>
          </p:cNvPr>
          <p:cNvSpPr>
            <a:spLocks noGrp="1"/>
          </p:cNvSpPr>
          <p:nvPr>
            <p:ph sz="half" idx="2"/>
          </p:nvPr>
        </p:nvSpPr>
        <p:spPr/>
        <p:txBody>
          <a:bodyPr/>
          <a:lstStyle/>
          <a:p>
            <a:endParaRPr lang="en-GB" dirty="0"/>
          </a:p>
        </p:txBody>
      </p:sp>
      <p:sp>
        <p:nvSpPr>
          <p:cNvPr id="6" name="Content Placeholder 5">
            <a:extLst>
              <a:ext uri="{FF2B5EF4-FFF2-40B4-BE49-F238E27FC236}">
                <a16:creationId xmlns:a16="http://schemas.microsoft.com/office/drawing/2014/main" id="{AA74DDB2-6955-4F06-3026-C0337CEBD540}"/>
              </a:ext>
            </a:extLst>
          </p:cNvPr>
          <p:cNvSpPr>
            <a:spLocks noGrp="1"/>
          </p:cNvSpPr>
          <p:nvPr>
            <p:ph sz="quarter" idx="4"/>
          </p:nvPr>
        </p:nvSpPr>
        <p:spPr/>
        <p:txBody>
          <a:bodyPr/>
          <a:lstStyle/>
          <a:p>
            <a:endParaRPr lang="en-GB" dirty="0"/>
          </a:p>
        </p:txBody>
      </p:sp>
      <p:pic>
        <p:nvPicPr>
          <p:cNvPr id="8" name="Picture 7">
            <a:extLst>
              <a:ext uri="{FF2B5EF4-FFF2-40B4-BE49-F238E27FC236}">
                <a16:creationId xmlns:a16="http://schemas.microsoft.com/office/drawing/2014/main" id="{4D3ED58C-DFC1-37E8-9446-DEECDC724941}"/>
              </a:ext>
            </a:extLst>
          </p:cNvPr>
          <p:cNvPicPr>
            <a:picLocks noChangeAspect="1"/>
          </p:cNvPicPr>
          <p:nvPr/>
        </p:nvPicPr>
        <p:blipFill>
          <a:blip r:embed="rId2"/>
          <a:stretch>
            <a:fillRect/>
          </a:stretch>
        </p:blipFill>
        <p:spPr>
          <a:xfrm rot="10800000">
            <a:off x="644494" y="1309139"/>
            <a:ext cx="5574977" cy="4071532"/>
          </a:xfrm>
          <a:prstGeom prst="rect">
            <a:avLst/>
          </a:prstGeom>
          <a:ln>
            <a:noFill/>
          </a:ln>
          <a:effectLst>
            <a:softEdge rad="112500"/>
          </a:effectLst>
        </p:spPr>
      </p:pic>
      <p:pic>
        <p:nvPicPr>
          <p:cNvPr id="10" name="Picture 9">
            <a:extLst>
              <a:ext uri="{FF2B5EF4-FFF2-40B4-BE49-F238E27FC236}">
                <a16:creationId xmlns:a16="http://schemas.microsoft.com/office/drawing/2014/main" id="{9CD31425-ABA7-476F-5227-ED510676A521}"/>
              </a:ext>
            </a:extLst>
          </p:cNvPr>
          <p:cNvPicPr>
            <a:picLocks noChangeAspect="1"/>
          </p:cNvPicPr>
          <p:nvPr/>
        </p:nvPicPr>
        <p:blipFill>
          <a:blip r:embed="rId3"/>
          <a:stretch>
            <a:fillRect/>
          </a:stretch>
        </p:blipFill>
        <p:spPr>
          <a:xfrm rot="10800000">
            <a:off x="6312427" y="1309138"/>
            <a:ext cx="5485861" cy="3985875"/>
          </a:xfrm>
          <a:prstGeom prst="rect">
            <a:avLst/>
          </a:prstGeom>
          <a:ln>
            <a:noFill/>
          </a:ln>
          <a:effectLst>
            <a:softEdge rad="112500"/>
          </a:effectLst>
        </p:spPr>
      </p:pic>
    </p:spTree>
    <p:extLst>
      <p:ext uri="{BB962C8B-B14F-4D97-AF65-F5344CB8AC3E}">
        <p14:creationId xmlns:p14="http://schemas.microsoft.com/office/powerpoint/2010/main" val="3057276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6500F-4422-846F-D508-56513463E8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CB510A-7EDF-0874-21BD-161BCC2FF56C}"/>
              </a:ext>
            </a:extLst>
          </p:cNvPr>
          <p:cNvSpPr>
            <a:spLocks noGrp="1"/>
          </p:cNvSpPr>
          <p:nvPr>
            <p:ph type="title"/>
          </p:nvPr>
        </p:nvSpPr>
        <p:spPr/>
        <p:txBody>
          <a:bodyPr/>
          <a:lstStyle/>
          <a:p>
            <a:r>
              <a:rPr lang="en-GB" dirty="0">
                <a:latin typeface="Comic Sans MS" panose="030F0702030302020204" pitchFamily="66" charset="0"/>
              </a:rPr>
              <a:t>Year 5 &amp; 6 – Reading Records</a:t>
            </a:r>
          </a:p>
        </p:txBody>
      </p:sp>
      <p:sp>
        <p:nvSpPr>
          <p:cNvPr id="4" name="Content Placeholder 3">
            <a:extLst>
              <a:ext uri="{FF2B5EF4-FFF2-40B4-BE49-F238E27FC236}">
                <a16:creationId xmlns:a16="http://schemas.microsoft.com/office/drawing/2014/main" id="{476D90E1-97C4-7EDC-E2E9-DD7C6FB89E94}"/>
              </a:ext>
            </a:extLst>
          </p:cNvPr>
          <p:cNvSpPr>
            <a:spLocks noGrp="1"/>
          </p:cNvSpPr>
          <p:nvPr>
            <p:ph sz="half" idx="2"/>
          </p:nvPr>
        </p:nvSpPr>
        <p:spPr/>
        <p:txBody>
          <a:bodyPr/>
          <a:lstStyle/>
          <a:p>
            <a:endParaRPr lang="en-GB" dirty="0"/>
          </a:p>
        </p:txBody>
      </p:sp>
      <p:pic>
        <p:nvPicPr>
          <p:cNvPr id="5" name="Picture 4">
            <a:extLst>
              <a:ext uri="{FF2B5EF4-FFF2-40B4-BE49-F238E27FC236}">
                <a16:creationId xmlns:a16="http://schemas.microsoft.com/office/drawing/2014/main" id="{134179EB-4E78-9C59-EEF5-B9BCF466B7F1}"/>
              </a:ext>
            </a:extLst>
          </p:cNvPr>
          <p:cNvPicPr>
            <a:picLocks noChangeAspect="1"/>
          </p:cNvPicPr>
          <p:nvPr/>
        </p:nvPicPr>
        <p:blipFill>
          <a:blip r:embed="rId2"/>
          <a:stretch>
            <a:fillRect/>
          </a:stretch>
        </p:blipFill>
        <p:spPr>
          <a:xfrm rot="16200000">
            <a:off x="1360341" y="2212512"/>
            <a:ext cx="5070836" cy="3489889"/>
          </a:xfrm>
          <a:prstGeom prst="rect">
            <a:avLst/>
          </a:prstGeom>
          <a:ln>
            <a:noFill/>
          </a:ln>
          <a:effectLst>
            <a:softEdge rad="112500"/>
          </a:effectLst>
        </p:spPr>
      </p:pic>
      <p:sp>
        <p:nvSpPr>
          <p:cNvPr id="7" name="TextBox 6">
            <a:extLst>
              <a:ext uri="{FF2B5EF4-FFF2-40B4-BE49-F238E27FC236}">
                <a16:creationId xmlns:a16="http://schemas.microsoft.com/office/drawing/2014/main" id="{4DC5D101-747E-9ED2-F421-5842345C3CBB}"/>
              </a:ext>
            </a:extLst>
          </p:cNvPr>
          <p:cNvSpPr txBox="1"/>
          <p:nvPr/>
        </p:nvSpPr>
        <p:spPr>
          <a:xfrm>
            <a:off x="6593630" y="1348072"/>
            <a:ext cx="5081438" cy="5262979"/>
          </a:xfrm>
          <a:prstGeom prst="rect">
            <a:avLst/>
          </a:prstGeom>
          <a:noFill/>
        </p:spPr>
        <p:txBody>
          <a:bodyPr wrap="square" rtlCol="0">
            <a:spAutoFit/>
          </a:bodyPr>
          <a:lstStyle/>
          <a:p>
            <a:pPr marL="457200" indent="-457200">
              <a:buFont typeface="Arial" panose="020B0604020202020204" pitchFamily="34" charset="0"/>
              <a:buChar char="•"/>
            </a:pPr>
            <a:r>
              <a:rPr lang="en-GB" sz="2400" dirty="0">
                <a:latin typeface="Comic Sans MS" panose="030F0702030302020204" pitchFamily="66" charset="0"/>
              </a:rPr>
              <a:t>The National Curriculum word list for Year 5 &amp; 6 is also included and should be practised and referred to throughout the year. </a:t>
            </a:r>
          </a:p>
          <a:p>
            <a:pPr marL="457200" indent="-457200">
              <a:buFont typeface="Arial" panose="020B0604020202020204" pitchFamily="34" charset="0"/>
              <a:buChar char="•"/>
            </a:pPr>
            <a:r>
              <a:rPr lang="en-GB" sz="2400" dirty="0">
                <a:latin typeface="Comic Sans MS" panose="030F0702030302020204" pitchFamily="66" charset="0"/>
              </a:rPr>
              <a:t>You can support your child by helping them find and learn the definitions of the words, perhaps by using a dictionary. You can also practise these spellings and learn their rules. </a:t>
            </a:r>
          </a:p>
          <a:p>
            <a:pPr marL="457200" indent="-457200">
              <a:buFont typeface="Arial" panose="020B0604020202020204" pitchFamily="34" charset="0"/>
              <a:buChar char="•"/>
            </a:pPr>
            <a:r>
              <a:rPr lang="en-GB" sz="2400" dirty="0">
                <a:latin typeface="Comic Sans MS" panose="030F0702030302020204" pitchFamily="66" charset="0"/>
              </a:rPr>
              <a:t>Finally, support your child to use them effectively in a sentence.</a:t>
            </a:r>
          </a:p>
        </p:txBody>
      </p:sp>
    </p:spTree>
    <p:extLst>
      <p:ext uri="{BB962C8B-B14F-4D97-AF65-F5344CB8AC3E}">
        <p14:creationId xmlns:p14="http://schemas.microsoft.com/office/powerpoint/2010/main" val="4172462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2CB8F-F029-DB9D-837A-854B596A7DAB}"/>
              </a:ext>
            </a:extLst>
          </p:cNvPr>
          <p:cNvSpPr>
            <a:spLocks noGrp="1"/>
          </p:cNvSpPr>
          <p:nvPr>
            <p:ph type="title"/>
          </p:nvPr>
        </p:nvSpPr>
        <p:spPr>
          <a:xfrm>
            <a:off x="6526694" y="70800"/>
            <a:ext cx="5181601" cy="1354690"/>
          </a:xfrm>
        </p:spPr>
        <p:txBody>
          <a:bodyPr/>
          <a:lstStyle/>
          <a:p>
            <a:r>
              <a:rPr lang="en-GB" dirty="0">
                <a:solidFill>
                  <a:schemeClr val="tx1"/>
                </a:solidFill>
                <a:latin typeface="Comic Sans MS" panose="030F0702030302020204" pitchFamily="66" charset="0"/>
              </a:rPr>
              <a:t>Reading Routes</a:t>
            </a:r>
          </a:p>
        </p:txBody>
      </p:sp>
      <p:sp>
        <p:nvSpPr>
          <p:cNvPr id="3" name="Content Placeholder 2">
            <a:extLst>
              <a:ext uri="{FF2B5EF4-FFF2-40B4-BE49-F238E27FC236}">
                <a16:creationId xmlns:a16="http://schemas.microsoft.com/office/drawing/2014/main" id="{BE26FACD-7FF2-EA32-133C-0E35264D12F8}"/>
              </a:ext>
            </a:extLst>
          </p:cNvPr>
          <p:cNvSpPr>
            <a:spLocks noGrp="1"/>
          </p:cNvSpPr>
          <p:nvPr>
            <p:ph idx="1"/>
          </p:nvPr>
        </p:nvSpPr>
        <p:spPr>
          <a:xfrm>
            <a:off x="6794478" y="1839992"/>
            <a:ext cx="4903303" cy="4270169"/>
          </a:xfrm>
        </p:spPr>
        <p:txBody>
          <a:bodyPr>
            <a:normAutofit fontScale="85000" lnSpcReduction="20000"/>
          </a:bodyPr>
          <a:lstStyle/>
          <a:p>
            <a:r>
              <a:rPr lang="en-GB" sz="2400" dirty="0">
                <a:solidFill>
                  <a:schemeClr val="tx1"/>
                </a:solidFill>
                <a:latin typeface="Comic Sans MS" panose="030F0702030302020204" pitchFamily="66" charset="0"/>
              </a:rPr>
              <a:t>We have a reading for pleasure initiative called ‘Reading Routes’.</a:t>
            </a:r>
          </a:p>
          <a:p>
            <a:r>
              <a:rPr lang="en-GB" sz="2400" dirty="0">
                <a:solidFill>
                  <a:schemeClr val="tx1"/>
                </a:solidFill>
                <a:latin typeface="Comic Sans MS" panose="030F0702030302020204" pitchFamily="66" charset="0"/>
              </a:rPr>
              <a:t>Children can access books of different genres at book stations in school.</a:t>
            </a:r>
          </a:p>
          <a:p>
            <a:r>
              <a:rPr lang="en-GB" sz="2400" dirty="0">
                <a:solidFill>
                  <a:schemeClr val="tx1"/>
                </a:solidFill>
                <a:latin typeface="Comic Sans MS" panose="030F0702030302020204" pitchFamily="66" charset="0"/>
              </a:rPr>
              <a:t>Each child will have a ticket attached to their reading records.</a:t>
            </a:r>
          </a:p>
          <a:p>
            <a:r>
              <a:rPr lang="en-GB" sz="2400" dirty="0">
                <a:solidFill>
                  <a:schemeClr val="tx1"/>
                </a:solidFill>
                <a:latin typeface="Comic Sans MS" panose="030F0702030302020204" pitchFamily="66" charset="0"/>
              </a:rPr>
              <a:t>Children can receive incentives if they are able to complete a reading line, a book from each line or an entire ticket.</a:t>
            </a:r>
          </a:p>
          <a:p>
            <a:r>
              <a:rPr lang="en-GB" sz="2400" dirty="0">
                <a:solidFill>
                  <a:schemeClr val="tx1"/>
                </a:solidFill>
                <a:latin typeface="Comic Sans MS" panose="030F0702030302020204" pitchFamily="66" charset="0"/>
              </a:rPr>
              <a:t>Please either maintain correspondence in the reading record or ask your children to take ownership of documenting their reading progress.</a:t>
            </a:r>
          </a:p>
        </p:txBody>
      </p:sp>
      <p:sp>
        <p:nvSpPr>
          <p:cNvPr id="4" name="Picture Placeholder 3">
            <a:extLst>
              <a:ext uri="{FF2B5EF4-FFF2-40B4-BE49-F238E27FC236}">
                <a16:creationId xmlns:a16="http://schemas.microsoft.com/office/drawing/2014/main" id="{E6629954-332D-B6BB-72E6-6BF03F71DE29}"/>
              </a:ext>
            </a:extLst>
          </p:cNvPr>
          <p:cNvSpPr>
            <a:spLocks noGrp="1"/>
          </p:cNvSpPr>
          <p:nvPr>
            <p:ph type="pic" sz="quarter" idx="13"/>
          </p:nvPr>
        </p:nvSpPr>
        <p:spPr/>
        <p:txBody>
          <a:bodyPr/>
          <a:lstStyle/>
          <a:p>
            <a:endParaRPr lang="en-GB"/>
          </a:p>
        </p:txBody>
      </p:sp>
      <p:pic>
        <p:nvPicPr>
          <p:cNvPr id="5" name="Picture 2">
            <a:extLst>
              <a:ext uri="{FF2B5EF4-FFF2-40B4-BE49-F238E27FC236}">
                <a16:creationId xmlns:a16="http://schemas.microsoft.com/office/drawing/2014/main" id="{4BCC098F-0470-C8B9-2BFB-EB0B2CC460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638" y="642500"/>
            <a:ext cx="5951543" cy="332675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F38C65E-6A62-ADBD-B37C-0FE16DBC09DB}"/>
              </a:ext>
            </a:extLst>
          </p:cNvPr>
          <p:cNvPicPr>
            <a:picLocks noChangeAspect="1"/>
          </p:cNvPicPr>
          <p:nvPr/>
        </p:nvPicPr>
        <p:blipFill>
          <a:blip r:embed="rId3"/>
          <a:stretch>
            <a:fillRect/>
          </a:stretch>
        </p:blipFill>
        <p:spPr>
          <a:xfrm rot="16200000">
            <a:off x="2090393" y="2773874"/>
            <a:ext cx="2262937" cy="4886097"/>
          </a:xfrm>
          <a:prstGeom prst="rect">
            <a:avLst/>
          </a:prstGeom>
        </p:spPr>
      </p:pic>
    </p:spTree>
    <p:extLst>
      <p:ext uri="{BB962C8B-B14F-4D97-AF65-F5344CB8AC3E}">
        <p14:creationId xmlns:p14="http://schemas.microsoft.com/office/powerpoint/2010/main" val="1635722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BE19D-3A2E-BDAB-C03E-F781B138FE72}"/>
              </a:ext>
            </a:extLst>
          </p:cNvPr>
          <p:cNvSpPr>
            <a:spLocks noGrp="1"/>
          </p:cNvSpPr>
          <p:nvPr>
            <p:ph type="title"/>
          </p:nvPr>
        </p:nvSpPr>
        <p:spPr>
          <a:xfrm>
            <a:off x="307968" y="153091"/>
            <a:ext cx="10426293" cy="1325563"/>
          </a:xfrm>
        </p:spPr>
        <p:txBody>
          <a:bodyPr/>
          <a:lstStyle/>
          <a:p>
            <a:r>
              <a:rPr lang="en-GB" dirty="0">
                <a:latin typeface="Comic Sans MS" panose="030F0702030302020204" pitchFamily="66" charset="0"/>
              </a:rPr>
              <a:t>Homework:</a:t>
            </a:r>
          </a:p>
        </p:txBody>
      </p:sp>
      <p:sp>
        <p:nvSpPr>
          <p:cNvPr id="8" name="TextBox 7">
            <a:extLst>
              <a:ext uri="{FF2B5EF4-FFF2-40B4-BE49-F238E27FC236}">
                <a16:creationId xmlns:a16="http://schemas.microsoft.com/office/drawing/2014/main" id="{0CFF627A-9C38-17B0-C336-185BAE236F50}"/>
              </a:ext>
            </a:extLst>
          </p:cNvPr>
          <p:cNvSpPr txBox="1"/>
          <p:nvPr/>
        </p:nvSpPr>
        <p:spPr>
          <a:xfrm>
            <a:off x="307967" y="337008"/>
            <a:ext cx="11569073" cy="6093976"/>
          </a:xfrm>
          <a:prstGeom prst="rect">
            <a:avLst/>
          </a:prstGeom>
          <a:noFill/>
        </p:spPr>
        <p:txBody>
          <a:bodyPr wrap="square" rtlCol="0">
            <a:spAutoFit/>
          </a:bodyPr>
          <a:lstStyle/>
          <a:p>
            <a:r>
              <a:rPr lang="en-GB" sz="3200" b="0" i="0" dirty="0">
                <a:solidFill>
                  <a:srgbClr val="1F1F1F"/>
                </a:solidFill>
                <a:effectLst/>
                <a:latin typeface="Comic Sans MS" panose="030F0702030302020204" pitchFamily="66" charset="0"/>
              </a:rPr>
              <a:t>                             app.atomlearning.com</a:t>
            </a:r>
            <a:endParaRPr lang="en-GB" sz="3200" dirty="0">
              <a:solidFill>
                <a:srgbClr val="1F1F1F"/>
              </a:solidFill>
              <a:latin typeface="Comic Sans MS" panose="030F0702030302020204" pitchFamily="66" charset="0"/>
            </a:endParaRPr>
          </a:p>
          <a:p>
            <a:pPr algn="ctr"/>
            <a:r>
              <a:rPr lang="en-GB" sz="1700" dirty="0">
                <a:solidFill>
                  <a:srgbClr val="1F1F1F"/>
                </a:solidFill>
                <a:latin typeface="Comic Sans MS" panose="030F0702030302020204" pitchFamily="66" charset="0"/>
              </a:rPr>
              <a:t>                                                      Children can access most of their homework through Atom Prime (see above).</a:t>
            </a:r>
          </a:p>
          <a:p>
            <a:pPr algn="ctr"/>
            <a:endParaRPr lang="en-GB" sz="1700" dirty="0">
              <a:solidFill>
                <a:srgbClr val="1F1F1F"/>
              </a:solidFill>
              <a:latin typeface="Comic Sans MS" panose="030F0702030302020204" pitchFamily="66" charset="0"/>
            </a:endParaRPr>
          </a:p>
          <a:p>
            <a:pPr algn="ctr"/>
            <a:endParaRPr lang="en-GB" sz="1700" dirty="0">
              <a:solidFill>
                <a:srgbClr val="1F1F1F"/>
              </a:solidFill>
              <a:latin typeface="Comic Sans MS" panose="030F0702030302020204" pitchFamily="66" charset="0"/>
            </a:endParaRPr>
          </a:p>
          <a:p>
            <a:r>
              <a:rPr lang="en-GB" sz="1700" b="1" dirty="0">
                <a:solidFill>
                  <a:srgbClr val="1F1F1F"/>
                </a:solidFill>
                <a:latin typeface="Comic Sans MS" panose="030F0702030302020204" pitchFamily="66" charset="0"/>
              </a:rPr>
              <a:t>Mathematics</a:t>
            </a:r>
            <a:r>
              <a:rPr lang="en-GB" sz="1700" dirty="0">
                <a:solidFill>
                  <a:srgbClr val="1F1F1F"/>
                </a:solidFill>
                <a:latin typeface="Comic Sans MS" panose="030F0702030302020204" pitchFamily="66" charset="0"/>
              </a:rPr>
              <a:t>, </a:t>
            </a:r>
            <a:r>
              <a:rPr lang="en-GB" sz="1700" b="1" dirty="0">
                <a:solidFill>
                  <a:srgbClr val="1F1F1F"/>
                </a:solidFill>
                <a:latin typeface="Comic Sans MS" panose="030F0702030302020204" pitchFamily="66" charset="0"/>
              </a:rPr>
              <a:t>guided</a:t>
            </a:r>
            <a:r>
              <a:rPr lang="en-GB" sz="1700" dirty="0">
                <a:solidFill>
                  <a:srgbClr val="1F1F1F"/>
                </a:solidFill>
                <a:latin typeface="Comic Sans MS" panose="030F0702030302020204" pitchFamily="66" charset="0"/>
              </a:rPr>
              <a:t> </a:t>
            </a:r>
            <a:r>
              <a:rPr lang="en-GB" sz="1700" b="1" dirty="0">
                <a:solidFill>
                  <a:srgbClr val="1F1F1F"/>
                </a:solidFill>
                <a:latin typeface="Comic Sans MS" panose="030F0702030302020204" pitchFamily="66" charset="0"/>
              </a:rPr>
              <a:t>reading</a:t>
            </a:r>
            <a:r>
              <a:rPr lang="en-GB" sz="1700" dirty="0">
                <a:solidFill>
                  <a:srgbClr val="1F1F1F"/>
                </a:solidFill>
                <a:latin typeface="Comic Sans MS" panose="030F0702030302020204" pitchFamily="66" charset="0"/>
              </a:rPr>
              <a:t>, </a:t>
            </a:r>
            <a:r>
              <a:rPr lang="en-GB" sz="1700" b="1" dirty="0" err="1">
                <a:solidFill>
                  <a:srgbClr val="1F1F1F"/>
                </a:solidFill>
                <a:latin typeface="Comic Sans MS" panose="030F0702030302020204" pitchFamily="66" charset="0"/>
              </a:rPr>
              <a:t>SPaG</a:t>
            </a:r>
            <a:r>
              <a:rPr lang="en-GB" sz="1700" b="1" dirty="0">
                <a:solidFill>
                  <a:srgbClr val="1F1F1F"/>
                </a:solidFill>
                <a:latin typeface="Comic Sans MS" panose="030F0702030302020204" pitchFamily="66" charset="0"/>
              </a:rPr>
              <a:t>,</a:t>
            </a:r>
            <a:r>
              <a:rPr lang="en-GB" sz="1700" dirty="0">
                <a:solidFill>
                  <a:srgbClr val="1F1F1F"/>
                </a:solidFill>
                <a:latin typeface="Comic Sans MS" panose="030F0702030302020204" pitchFamily="66" charset="0"/>
              </a:rPr>
              <a:t> </a:t>
            </a:r>
            <a:r>
              <a:rPr lang="en-GB" sz="1700" b="1" dirty="0">
                <a:solidFill>
                  <a:srgbClr val="1F1F1F"/>
                </a:solidFill>
                <a:latin typeface="Comic Sans MS" panose="030F0702030302020204" pitchFamily="66" charset="0"/>
              </a:rPr>
              <a:t>writing</a:t>
            </a:r>
            <a:r>
              <a:rPr lang="en-GB" sz="1700" dirty="0">
                <a:solidFill>
                  <a:srgbClr val="1F1F1F"/>
                </a:solidFill>
                <a:latin typeface="Comic Sans MS" panose="030F0702030302020204" pitchFamily="66" charset="0"/>
              </a:rPr>
              <a:t> and </a:t>
            </a:r>
            <a:r>
              <a:rPr lang="en-GB" sz="1700" b="1" dirty="0">
                <a:solidFill>
                  <a:srgbClr val="1F1F1F"/>
                </a:solidFill>
                <a:latin typeface="Comic Sans MS" panose="030F0702030302020204" pitchFamily="66" charset="0"/>
              </a:rPr>
              <a:t>spellings</a:t>
            </a:r>
            <a:r>
              <a:rPr lang="en-GB" sz="1700" dirty="0">
                <a:solidFill>
                  <a:srgbClr val="1F1F1F"/>
                </a:solidFill>
                <a:latin typeface="Comic Sans MS" panose="030F0702030302020204" pitchFamily="66" charset="0"/>
              </a:rPr>
              <a:t> will be set for the Monday of each week, to be due the following Monday.</a:t>
            </a:r>
          </a:p>
          <a:p>
            <a:endParaRPr lang="en-GB" sz="1700" dirty="0">
              <a:solidFill>
                <a:srgbClr val="1F1F1F"/>
              </a:solidFill>
              <a:latin typeface="Comic Sans MS" panose="030F0702030302020204" pitchFamily="66" charset="0"/>
            </a:endParaRPr>
          </a:p>
          <a:p>
            <a:r>
              <a:rPr lang="en-GB" sz="1700" dirty="0">
                <a:solidFill>
                  <a:srgbClr val="1F1F1F"/>
                </a:solidFill>
                <a:latin typeface="Comic Sans MS" panose="030F0702030302020204" pitchFamily="66" charset="0"/>
              </a:rPr>
              <a:t>We will find time to go over questions together in the classroom and address any difficulties or misconceptions.</a:t>
            </a:r>
          </a:p>
          <a:p>
            <a:endParaRPr lang="en-GB" sz="1700" dirty="0">
              <a:solidFill>
                <a:srgbClr val="1F1F1F"/>
              </a:solidFill>
              <a:latin typeface="Comic Sans MS" panose="030F0702030302020204" pitchFamily="66" charset="0"/>
            </a:endParaRPr>
          </a:p>
          <a:p>
            <a:r>
              <a:rPr lang="en-GB" sz="1700" dirty="0">
                <a:solidFill>
                  <a:srgbClr val="1F1F1F"/>
                </a:solidFill>
                <a:latin typeface="Comic Sans MS" panose="030F0702030302020204" pitchFamily="66" charset="0"/>
              </a:rPr>
              <a:t>The children will be provided with small writing books to complete their </a:t>
            </a:r>
            <a:r>
              <a:rPr lang="en-GB" sz="1700" b="1" dirty="0">
                <a:solidFill>
                  <a:srgbClr val="1F1F1F"/>
                </a:solidFill>
                <a:latin typeface="Comic Sans MS" panose="030F0702030302020204" pitchFamily="66" charset="0"/>
              </a:rPr>
              <a:t>writing</a:t>
            </a:r>
            <a:r>
              <a:rPr lang="en-GB" sz="1700" dirty="0">
                <a:solidFill>
                  <a:srgbClr val="1F1F1F"/>
                </a:solidFill>
                <a:latin typeface="Comic Sans MS" panose="030F0702030302020204" pitchFamily="66" charset="0"/>
              </a:rPr>
              <a:t> homework tasks. These will practise sentence construction. If you are going to prioritise any homework, please consider this.</a:t>
            </a:r>
          </a:p>
          <a:p>
            <a:pPr algn="ctr"/>
            <a:endParaRPr lang="en-GB" sz="1700" dirty="0">
              <a:solidFill>
                <a:srgbClr val="1F1F1F"/>
              </a:solidFill>
              <a:latin typeface="Comic Sans MS" panose="030F0702030302020204" pitchFamily="66" charset="0"/>
            </a:endParaRPr>
          </a:p>
          <a:p>
            <a:pPr marL="0" indent="0">
              <a:buNone/>
            </a:pPr>
            <a:r>
              <a:rPr lang="en-GB" sz="1700" dirty="0">
                <a:latin typeface="Comic Sans MS" panose="030F0702030302020204" pitchFamily="66" charset="0"/>
              </a:rPr>
              <a:t>As part of weekly homework, the children should also find time to read at home for pleasure and practise their </a:t>
            </a:r>
            <a:r>
              <a:rPr lang="en-GB" sz="1700" b="1" dirty="0">
                <a:latin typeface="Comic Sans MS" panose="030F0702030302020204" pitchFamily="66" charset="0"/>
              </a:rPr>
              <a:t>times</a:t>
            </a:r>
            <a:r>
              <a:rPr lang="en-GB" sz="1700" dirty="0">
                <a:latin typeface="Comic Sans MS" panose="030F0702030302020204" pitchFamily="66" charset="0"/>
              </a:rPr>
              <a:t> </a:t>
            </a:r>
            <a:r>
              <a:rPr lang="en-GB" sz="1700" b="1" dirty="0">
                <a:latin typeface="Comic Sans MS" panose="030F0702030302020204" pitchFamily="66" charset="0"/>
              </a:rPr>
              <a:t>tables</a:t>
            </a:r>
            <a:r>
              <a:rPr lang="en-GB" sz="1700" dirty="0">
                <a:latin typeface="Comic Sans MS" panose="030F0702030302020204" pitchFamily="66" charset="0"/>
              </a:rPr>
              <a:t>.</a:t>
            </a:r>
          </a:p>
          <a:p>
            <a:pPr marL="0" indent="0">
              <a:buNone/>
            </a:pPr>
            <a:endParaRPr lang="en-GB" sz="1700" dirty="0">
              <a:latin typeface="Comic Sans MS" panose="030F0702030302020204" pitchFamily="66" charset="0"/>
            </a:endParaRPr>
          </a:p>
          <a:p>
            <a:pPr marL="0" indent="0">
              <a:buNone/>
            </a:pPr>
            <a:r>
              <a:rPr lang="en-GB" sz="1700" dirty="0">
                <a:latin typeface="Comic Sans MS" panose="030F0702030302020204" pitchFamily="66" charset="0"/>
              </a:rPr>
              <a:t>The </a:t>
            </a:r>
            <a:r>
              <a:rPr lang="en-GB" sz="1700" b="1" dirty="0">
                <a:latin typeface="Comic Sans MS" panose="030F0702030302020204" pitchFamily="66" charset="0"/>
              </a:rPr>
              <a:t>spellings</a:t>
            </a:r>
            <a:r>
              <a:rPr lang="en-GB" sz="1700" dirty="0">
                <a:latin typeface="Comic Sans MS" panose="030F0702030302020204" pitchFamily="66" charset="0"/>
              </a:rPr>
              <a:t> will be uploaded as a booklet onto the class page of the school website – these recap key KS2 patterns and rules. We will have quizzes on Fridays which allow children to apply their spellings to sentences.</a:t>
            </a:r>
          </a:p>
          <a:p>
            <a:pPr marL="0" indent="0">
              <a:buNone/>
            </a:pPr>
            <a:endParaRPr lang="en-GB" sz="1700" dirty="0">
              <a:latin typeface="Comic Sans MS" panose="030F0702030302020204" pitchFamily="66" charset="0"/>
            </a:endParaRPr>
          </a:p>
          <a:p>
            <a:pPr marL="0" indent="0">
              <a:buNone/>
            </a:pPr>
            <a:r>
              <a:rPr lang="en-GB" sz="1700" dirty="0">
                <a:latin typeface="Comic Sans MS" panose="030F0702030302020204" pitchFamily="66" charset="0"/>
              </a:rPr>
              <a:t>The children will also practise their </a:t>
            </a:r>
            <a:r>
              <a:rPr lang="en-GB" sz="1700" b="1" dirty="0">
                <a:latin typeface="Comic Sans MS" panose="030F0702030302020204" pitchFamily="66" charset="0"/>
              </a:rPr>
              <a:t>times</a:t>
            </a:r>
            <a:r>
              <a:rPr lang="en-GB" sz="1700" dirty="0">
                <a:latin typeface="Comic Sans MS" panose="030F0702030302020204" pitchFamily="66" charset="0"/>
              </a:rPr>
              <a:t> </a:t>
            </a:r>
            <a:r>
              <a:rPr lang="en-GB" sz="1700" b="1" dirty="0">
                <a:latin typeface="Comic Sans MS" panose="030F0702030302020204" pitchFamily="66" charset="0"/>
              </a:rPr>
              <a:t>tables</a:t>
            </a:r>
            <a:r>
              <a:rPr lang="en-GB" sz="1700" dirty="0">
                <a:latin typeface="Comic Sans MS" panose="030F0702030302020204" pitchFamily="66" charset="0"/>
              </a:rPr>
              <a:t> during starters in mathematics, as well as every Friday through a short quiz. It is important to be as fluent as possible up to 12x. Children can use Times Tables Rockstars to support their learning at home – if your child requires their login details, please ask.</a:t>
            </a:r>
          </a:p>
          <a:p>
            <a:pPr algn="ctr"/>
            <a:endParaRPr lang="en-GB" dirty="0">
              <a:latin typeface="Comic Sans MS" panose="030F0702030302020204" pitchFamily="66" charset="0"/>
            </a:endParaRPr>
          </a:p>
        </p:txBody>
      </p:sp>
    </p:spTree>
    <p:extLst>
      <p:ext uri="{BB962C8B-B14F-4D97-AF65-F5344CB8AC3E}">
        <p14:creationId xmlns:p14="http://schemas.microsoft.com/office/powerpoint/2010/main" val="3199214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14C22-9885-7996-B336-A6DF6B78B90C}"/>
              </a:ext>
            </a:extLst>
          </p:cNvPr>
          <p:cNvSpPr>
            <a:spLocks noGrp="1"/>
          </p:cNvSpPr>
          <p:nvPr>
            <p:ph type="title"/>
          </p:nvPr>
        </p:nvSpPr>
        <p:spPr>
          <a:xfrm>
            <a:off x="457200" y="274637"/>
            <a:ext cx="10426293" cy="1325563"/>
          </a:xfrm>
        </p:spPr>
        <p:txBody>
          <a:bodyPr/>
          <a:lstStyle/>
          <a:p>
            <a:r>
              <a:rPr lang="en-GB" dirty="0">
                <a:latin typeface="Comic Sans MS" panose="030F0702030302020204" pitchFamily="66" charset="0"/>
              </a:rPr>
              <a:t>Rewards Systems:</a:t>
            </a:r>
          </a:p>
        </p:txBody>
      </p:sp>
      <p:sp>
        <p:nvSpPr>
          <p:cNvPr id="7" name="Content Placeholder 2">
            <a:extLst>
              <a:ext uri="{FF2B5EF4-FFF2-40B4-BE49-F238E27FC236}">
                <a16:creationId xmlns:a16="http://schemas.microsoft.com/office/drawing/2014/main" id="{02756298-1E78-322B-C22B-7F0A149A338A}"/>
              </a:ext>
            </a:extLst>
          </p:cNvPr>
          <p:cNvSpPr txBox="1">
            <a:spLocks/>
          </p:cNvSpPr>
          <p:nvPr/>
        </p:nvSpPr>
        <p:spPr>
          <a:xfrm>
            <a:off x="1986372" y="1529080"/>
            <a:ext cx="8219256" cy="452596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4000" dirty="0">
              <a:latin typeface="Comic Sans MS" panose="030F0702030302020204" pitchFamily="66" charset="0"/>
            </a:endParaRPr>
          </a:p>
          <a:p>
            <a:r>
              <a:rPr lang="en-GB" sz="4000" dirty="0">
                <a:latin typeface="Comic Sans MS" panose="030F0702030302020204" pitchFamily="66" charset="0"/>
              </a:rPr>
              <a:t>Dojos</a:t>
            </a:r>
          </a:p>
          <a:p>
            <a:r>
              <a:rPr lang="en-GB" sz="4000" dirty="0">
                <a:latin typeface="Comic Sans MS" panose="030F0702030302020204" pitchFamily="66" charset="0"/>
              </a:rPr>
              <a:t>Positive messages home in the Reading Record</a:t>
            </a:r>
          </a:p>
          <a:p>
            <a:r>
              <a:rPr lang="en-GB" sz="4000" dirty="0">
                <a:latin typeface="Comic Sans MS" panose="030F0702030302020204" pitchFamily="66" charset="0"/>
              </a:rPr>
              <a:t>Star of the day</a:t>
            </a:r>
          </a:p>
          <a:p>
            <a:r>
              <a:rPr lang="en-GB" sz="4000" dirty="0">
                <a:latin typeface="Comic Sans MS" panose="030F0702030302020204" pitchFamily="66" charset="0"/>
              </a:rPr>
              <a:t>Star of the week</a:t>
            </a:r>
          </a:p>
          <a:p>
            <a:r>
              <a:rPr lang="en-GB" sz="4000" dirty="0">
                <a:latin typeface="Comic Sans MS" panose="030F0702030302020204" pitchFamily="66" charset="0"/>
              </a:rPr>
              <a:t>Headteacher’s award</a:t>
            </a:r>
          </a:p>
        </p:txBody>
      </p:sp>
      <p:pic>
        <p:nvPicPr>
          <p:cNvPr id="8" name="Picture 2">
            <a:extLst>
              <a:ext uri="{FF2B5EF4-FFF2-40B4-BE49-F238E27FC236}">
                <a16:creationId xmlns:a16="http://schemas.microsoft.com/office/drawing/2014/main" id="{AFF6D153-C96E-CC68-D936-7392EF5FBE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1875" y="776287"/>
            <a:ext cx="2771775"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0784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AC2A7-8750-A5BF-2C02-B58A13141BA8}"/>
              </a:ext>
            </a:extLst>
          </p:cNvPr>
          <p:cNvSpPr>
            <a:spLocks noGrp="1"/>
          </p:cNvSpPr>
          <p:nvPr>
            <p:ph type="title"/>
          </p:nvPr>
        </p:nvSpPr>
        <p:spPr>
          <a:xfrm>
            <a:off x="367603" y="196867"/>
            <a:ext cx="10426293" cy="1325563"/>
          </a:xfrm>
        </p:spPr>
        <p:txBody>
          <a:bodyPr/>
          <a:lstStyle/>
          <a:p>
            <a:r>
              <a:rPr lang="en-GB" dirty="0">
                <a:latin typeface="Comic Sans MS" panose="030F0702030302020204" pitchFamily="66" charset="0"/>
              </a:rPr>
              <a:t>Belongings:</a:t>
            </a:r>
          </a:p>
        </p:txBody>
      </p:sp>
      <p:sp>
        <p:nvSpPr>
          <p:cNvPr id="7" name="Content Placeholder 2">
            <a:extLst>
              <a:ext uri="{FF2B5EF4-FFF2-40B4-BE49-F238E27FC236}">
                <a16:creationId xmlns:a16="http://schemas.microsoft.com/office/drawing/2014/main" id="{7F3BFD6E-0043-00DC-2572-96CED0D94AF9}"/>
              </a:ext>
            </a:extLst>
          </p:cNvPr>
          <p:cNvSpPr txBox="1">
            <a:spLocks/>
          </p:cNvSpPr>
          <p:nvPr/>
        </p:nvSpPr>
        <p:spPr>
          <a:xfrm>
            <a:off x="1257346" y="1461470"/>
            <a:ext cx="9677308" cy="4997152"/>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000" dirty="0">
                <a:latin typeface="Comic Sans MS" panose="030F0702030302020204" pitchFamily="66" charset="0"/>
              </a:rPr>
              <a:t>Pencil Cases are now encouraged please</a:t>
            </a:r>
          </a:p>
          <a:p>
            <a:r>
              <a:rPr lang="en-GB" sz="4000" dirty="0">
                <a:latin typeface="Comic Sans MS" panose="030F0702030302020204" pitchFamily="66" charset="0"/>
              </a:rPr>
              <a:t>Water bottles to be kept in lockers/on the side and to be taken home at the end of the day – remind your children to be responsible for them please.</a:t>
            </a:r>
          </a:p>
          <a:p>
            <a:r>
              <a:rPr lang="en-GB" sz="4000" dirty="0">
                <a:latin typeface="Comic Sans MS" panose="030F0702030302020204" pitchFamily="66" charset="0"/>
              </a:rPr>
              <a:t>PE kits – </a:t>
            </a:r>
            <a:r>
              <a:rPr lang="en-GB" sz="4000" b="1" dirty="0">
                <a:latin typeface="Comic Sans MS" panose="030F0702030302020204" pitchFamily="66" charset="0"/>
              </a:rPr>
              <a:t>please can the children come into school wearing their kits on Mondays and Tuesday.</a:t>
            </a:r>
            <a:endParaRPr lang="en-GB" sz="4000" dirty="0">
              <a:latin typeface="Comic Sans MS" panose="030F0702030302020204" pitchFamily="66" charset="0"/>
            </a:endParaRPr>
          </a:p>
          <a:p>
            <a:r>
              <a:rPr lang="en-GB" sz="4000" dirty="0">
                <a:latin typeface="Comic Sans MS" panose="030F0702030302020204" pitchFamily="66" charset="0"/>
              </a:rPr>
              <a:t>Please try to name your children’s clothes to avoid issues.</a:t>
            </a:r>
          </a:p>
          <a:p>
            <a:r>
              <a:rPr lang="en-GB" sz="4000" dirty="0">
                <a:latin typeface="Comic Sans MS" panose="030F0702030302020204" pitchFamily="66" charset="0"/>
              </a:rPr>
              <a:t>Please supply children with aprons or old shirts ready for our art topics.</a:t>
            </a:r>
          </a:p>
        </p:txBody>
      </p:sp>
    </p:spTree>
    <p:extLst>
      <p:ext uri="{BB962C8B-B14F-4D97-AF65-F5344CB8AC3E}">
        <p14:creationId xmlns:p14="http://schemas.microsoft.com/office/powerpoint/2010/main" val="1016665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6E79D-12A1-BDD8-9064-850DED838D3A}"/>
              </a:ext>
            </a:extLst>
          </p:cNvPr>
          <p:cNvSpPr>
            <a:spLocks noGrp="1"/>
          </p:cNvSpPr>
          <p:nvPr>
            <p:ph type="title"/>
          </p:nvPr>
        </p:nvSpPr>
        <p:spPr>
          <a:xfrm>
            <a:off x="-84373" y="300120"/>
            <a:ext cx="5181601" cy="1354690"/>
          </a:xfrm>
        </p:spPr>
        <p:txBody>
          <a:bodyPr/>
          <a:lstStyle/>
          <a:p>
            <a:r>
              <a:rPr lang="en-GB" dirty="0">
                <a:latin typeface="Comic Sans MS" panose="030F0702030302020204" pitchFamily="66" charset="0"/>
              </a:rPr>
              <a:t>Consents and Permissions:</a:t>
            </a:r>
          </a:p>
        </p:txBody>
      </p:sp>
      <p:sp>
        <p:nvSpPr>
          <p:cNvPr id="4" name="Picture Placeholder 3">
            <a:extLst>
              <a:ext uri="{FF2B5EF4-FFF2-40B4-BE49-F238E27FC236}">
                <a16:creationId xmlns:a16="http://schemas.microsoft.com/office/drawing/2014/main" id="{0751FD16-A1B3-7BC3-7097-E4DC0E0C3E7F}"/>
              </a:ext>
            </a:extLst>
          </p:cNvPr>
          <p:cNvSpPr>
            <a:spLocks noGrp="1"/>
          </p:cNvSpPr>
          <p:nvPr>
            <p:ph type="pic" sz="quarter" idx="13"/>
          </p:nvPr>
        </p:nvSpPr>
        <p:spPr>
          <a:xfrm>
            <a:off x="741680" y="2092960"/>
            <a:ext cx="10413999" cy="4400550"/>
          </a:xfrm>
        </p:spPr>
        <p:txBody>
          <a:bodyPr/>
          <a:lstStyle/>
          <a:p>
            <a:r>
              <a:rPr lang="en-GB" dirty="0">
                <a:latin typeface="Comic Sans MS" panose="030F0702030302020204" pitchFamily="66" charset="0"/>
              </a:rPr>
              <a:t>Last year, we found that several children in our school did not have consent for us to include them as part of our website; to use their images or names on school displays; and other permissions such as playground first aid care.</a:t>
            </a:r>
          </a:p>
          <a:p>
            <a:endParaRPr lang="en-GB" sz="2000" dirty="0">
              <a:latin typeface="Comic Sans MS" panose="030F0702030302020204" pitchFamily="66" charset="0"/>
            </a:endParaRPr>
          </a:p>
          <a:p>
            <a:r>
              <a:rPr lang="en-GB" dirty="0">
                <a:latin typeface="Comic Sans MS" panose="030F0702030302020204" pitchFamily="66" charset="0"/>
              </a:rPr>
              <a:t>Please can you ensure that you have logged onto Arbor to complete the form and check these permissions for the new academic year.</a:t>
            </a:r>
          </a:p>
          <a:p>
            <a:endParaRPr lang="en-GB" dirty="0">
              <a:latin typeface="Comic Sans MS" panose="030F0702030302020204" pitchFamily="66" charset="0"/>
            </a:endParaRPr>
          </a:p>
          <a:p>
            <a:r>
              <a:rPr lang="en-GB" dirty="0">
                <a:latin typeface="Comic Sans MS" panose="030F0702030302020204" pitchFamily="66" charset="0"/>
              </a:rPr>
              <a:t>Thank you.</a:t>
            </a:r>
          </a:p>
          <a:p>
            <a:endParaRPr lang="en-GB"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1593281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51788D-8451-D6F0-EAD7-8BC87E29E4D4}"/>
              </a:ext>
            </a:extLst>
          </p:cNvPr>
          <p:cNvSpPr>
            <a:spLocks noGrp="1"/>
          </p:cNvSpPr>
          <p:nvPr>
            <p:ph idx="1"/>
          </p:nvPr>
        </p:nvSpPr>
        <p:spPr>
          <a:xfrm>
            <a:off x="3972560" y="914400"/>
            <a:ext cx="7596588" cy="5195456"/>
          </a:xfrm>
        </p:spPr>
        <p:txBody>
          <a:bodyPr>
            <a:normAutofit fontScale="85000" lnSpcReduction="20000"/>
          </a:bodyPr>
          <a:lstStyle/>
          <a:p>
            <a:r>
              <a:rPr lang="en-GB" dirty="0">
                <a:latin typeface="Comic Sans MS" panose="030F0702030302020204" pitchFamily="66" charset="0"/>
              </a:rPr>
              <a:t>Parents of children who I would like to join me from 8:00 – 8:30 are in the process of being contacted.</a:t>
            </a:r>
          </a:p>
          <a:p>
            <a:r>
              <a:rPr lang="en-GB" dirty="0">
                <a:latin typeface="Comic Sans MS" panose="030F0702030302020204" pitchFamily="66" charset="0"/>
              </a:rPr>
              <a:t>These sessions will begin in the first week of October and continue throughout the year until the end after SATs week.</a:t>
            </a:r>
          </a:p>
          <a:p>
            <a:r>
              <a:rPr lang="en-GB" dirty="0">
                <a:latin typeface="Comic Sans MS" panose="030F0702030302020204" pitchFamily="66" charset="0"/>
              </a:rPr>
              <a:t>Key children will be invited for an area that I would like to give them concentrated support in.</a:t>
            </a:r>
          </a:p>
          <a:p>
            <a:r>
              <a:rPr lang="en-GB" dirty="0">
                <a:latin typeface="Comic Sans MS" panose="030F0702030302020204" pitchFamily="66" charset="0"/>
              </a:rPr>
              <a:t>These sessions are invitational and not compulsory. If they do not work logistically, then this is okay.</a:t>
            </a:r>
          </a:p>
          <a:p>
            <a:r>
              <a:rPr lang="en-GB" dirty="0">
                <a:latin typeface="Comic Sans MS" panose="030F0702030302020204" pitchFamily="66" charset="0"/>
              </a:rPr>
              <a:t>If a child has a sibling that you would like to come to school at the same time, they can attend Breakfast Club, but this will unfortunately have to be paid for.</a:t>
            </a:r>
          </a:p>
          <a:p>
            <a:r>
              <a:rPr lang="en-GB" dirty="0">
                <a:latin typeface="Comic Sans MS" panose="030F0702030302020204" pitchFamily="66" charset="0"/>
              </a:rPr>
              <a:t>Later in the year, I will invite the entire class to join me for an after-school session on Thursdays.</a:t>
            </a:r>
          </a:p>
        </p:txBody>
      </p:sp>
      <p:sp>
        <p:nvSpPr>
          <p:cNvPr id="3" name="Title 2">
            <a:extLst>
              <a:ext uri="{FF2B5EF4-FFF2-40B4-BE49-F238E27FC236}">
                <a16:creationId xmlns:a16="http://schemas.microsoft.com/office/drawing/2014/main" id="{FD930B9D-5454-CE48-6B74-DB6CF6F4F467}"/>
              </a:ext>
            </a:extLst>
          </p:cNvPr>
          <p:cNvSpPr>
            <a:spLocks noGrp="1"/>
          </p:cNvSpPr>
          <p:nvPr>
            <p:ph type="title"/>
          </p:nvPr>
        </p:nvSpPr>
        <p:spPr/>
        <p:txBody>
          <a:bodyPr/>
          <a:lstStyle/>
          <a:p>
            <a:r>
              <a:rPr lang="en-GB" dirty="0">
                <a:solidFill>
                  <a:schemeClr val="tx1"/>
                </a:solidFill>
                <a:latin typeface="Comic Sans MS" panose="030F0702030302020204" pitchFamily="66" charset="0"/>
              </a:rPr>
              <a:t>Y6 Booster Sessions</a:t>
            </a:r>
          </a:p>
        </p:txBody>
      </p:sp>
    </p:spTree>
    <p:extLst>
      <p:ext uri="{BB962C8B-B14F-4D97-AF65-F5344CB8AC3E}">
        <p14:creationId xmlns:p14="http://schemas.microsoft.com/office/powerpoint/2010/main" val="1762840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D6C7D-F982-F511-4038-56FF709449A4}"/>
              </a:ext>
            </a:extLst>
          </p:cNvPr>
          <p:cNvSpPr>
            <a:spLocks noGrp="1"/>
          </p:cNvSpPr>
          <p:nvPr>
            <p:ph type="title"/>
          </p:nvPr>
        </p:nvSpPr>
        <p:spPr/>
        <p:txBody>
          <a:bodyPr>
            <a:normAutofit fontScale="90000"/>
          </a:bodyPr>
          <a:lstStyle/>
          <a:p>
            <a:r>
              <a:rPr lang="en-GB" dirty="0">
                <a:solidFill>
                  <a:schemeClr val="tx1"/>
                </a:solidFill>
                <a:latin typeface="Comic Sans MS" panose="030F0702030302020204" pitchFamily="66" charset="0"/>
              </a:rPr>
              <a:t>Head of School Presentation</a:t>
            </a:r>
          </a:p>
        </p:txBody>
      </p:sp>
      <p:sp>
        <p:nvSpPr>
          <p:cNvPr id="3" name="Content Placeholder 2">
            <a:extLst>
              <a:ext uri="{FF2B5EF4-FFF2-40B4-BE49-F238E27FC236}">
                <a16:creationId xmlns:a16="http://schemas.microsoft.com/office/drawing/2014/main" id="{F3E4914D-41C1-D543-E70E-AE5B7CC578C0}"/>
              </a:ext>
            </a:extLst>
          </p:cNvPr>
          <p:cNvSpPr>
            <a:spLocks noGrp="1"/>
          </p:cNvSpPr>
          <p:nvPr>
            <p:ph idx="1"/>
          </p:nvPr>
        </p:nvSpPr>
        <p:spPr>
          <a:xfrm>
            <a:off x="4200938" y="2042160"/>
            <a:ext cx="7368210" cy="4067696"/>
          </a:xfrm>
        </p:spPr>
        <p:txBody>
          <a:bodyPr/>
          <a:lstStyle/>
          <a:p>
            <a:endParaRPr lang="en-GB" dirty="0">
              <a:latin typeface="Comic Sans MS" panose="030F0702030302020204" pitchFamily="66" charset="0"/>
            </a:endParaRPr>
          </a:p>
          <a:p>
            <a:endParaRPr lang="en-GB" dirty="0">
              <a:latin typeface="Comic Sans MS" panose="030F0702030302020204" pitchFamily="66" charset="0"/>
            </a:endParaRPr>
          </a:p>
          <a:p>
            <a:r>
              <a:rPr lang="en-GB" dirty="0">
                <a:latin typeface="Comic Sans MS" panose="030F0702030302020204" pitchFamily="66" charset="0"/>
              </a:rPr>
              <a:t>Mrs Denham will follow-up with her Head of School presentation on Wednesday 9</a:t>
            </a:r>
            <a:r>
              <a:rPr lang="en-GB" baseline="30000" dirty="0">
                <a:latin typeface="Comic Sans MS" panose="030F0702030302020204" pitchFamily="66" charset="0"/>
              </a:rPr>
              <a:t>th</a:t>
            </a:r>
            <a:r>
              <a:rPr lang="en-GB" dirty="0">
                <a:latin typeface="Comic Sans MS" panose="030F0702030302020204" pitchFamily="66" charset="0"/>
              </a:rPr>
              <a:t> September at 7:30pm via a Teams link.</a:t>
            </a:r>
          </a:p>
          <a:p>
            <a:endParaRPr lang="en-GB" dirty="0">
              <a:latin typeface="Comic Sans MS" panose="030F0702030302020204" pitchFamily="66" charset="0"/>
            </a:endParaRPr>
          </a:p>
        </p:txBody>
      </p:sp>
    </p:spTree>
    <p:extLst>
      <p:ext uri="{BB962C8B-B14F-4D97-AF65-F5344CB8AC3E}">
        <p14:creationId xmlns:p14="http://schemas.microsoft.com/office/powerpoint/2010/main" val="724788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A77FF-CCAA-2A3A-BDC6-DCF1518E6AB2}"/>
              </a:ext>
            </a:extLst>
          </p:cNvPr>
          <p:cNvSpPr>
            <a:spLocks noGrp="1"/>
          </p:cNvSpPr>
          <p:nvPr>
            <p:ph type="ctrTitle"/>
          </p:nvPr>
        </p:nvSpPr>
        <p:spPr>
          <a:xfrm>
            <a:off x="-300518" y="-959675"/>
            <a:ext cx="6705600" cy="2387600"/>
          </a:xfrm>
        </p:spPr>
        <p:txBody>
          <a:bodyPr/>
          <a:lstStyle/>
          <a:p>
            <a:r>
              <a:rPr lang="en-GB" dirty="0">
                <a:solidFill>
                  <a:schemeClr val="tx1"/>
                </a:solidFill>
                <a:latin typeface="Comic Sans MS" panose="030F0702030302020204" pitchFamily="66" charset="0"/>
              </a:rPr>
              <a:t>Questions?</a:t>
            </a:r>
          </a:p>
        </p:txBody>
      </p:sp>
      <p:sp>
        <p:nvSpPr>
          <p:cNvPr id="4" name="Content Placeholder 2">
            <a:extLst>
              <a:ext uri="{FF2B5EF4-FFF2-40B4-BE49-F238E27FC236}">
                <a16:creationId xmlns:a16="http://schemas.microsoft.com/office/drawing/2014/main" id="{4E7DFDA4-1EFA-9151-0AA7-CBE3AECEA028}"/>
              </a:ext>
            </a:extLst>
          </p:cNvPr>
          <p:cNvSpPr>
            <a:spLocks noGrp="1"/>
          </p:cNvSpPr>
          <p:nvPr>
            <p:ph type="subTitle" idx="1"/>
          </p:nvPr>
        </p:nvSpPr>
        <p:spPr>
          <a:xfrm>
            <a:off x="490330" y="1802296"/>
            <a:ext cx="11290853" cy="4717774"/>
          </a:xfrm>
        </p:spPr>
        <p:txBody>
          <a:bodyPr>
            <a:normAutofit fontScale="55000" lnSpcReduction="20000"/>
          </a:bodyPr>
          <a:lstStyle/>
          <a:p>
            <a:endParaRPr lang="en-GB" sz="4000" dirty="0">
              <a:solidFill>
                <a:schemeClr val="tx1"/>
              </a:solidFill>
              <a:latin typeface="Comic Sans MS" panose="030F0702030302020204" pitchFamily="66" charset="0"/>
            </a:endParaRPr>
          </a:p>
          <a:p>
            <a:pPr marL="0" indent="0">
              <a:buNone/>
            </a:pPr>
            <a:r>
              <a:rPr lang="en-GB" sz="4000" dirty="0">
                <a:solidFill>
                  <a:schemeClr val="tx1"/>
                </a:solidFill>
                <a:latin typeface="Comic Sans MS" panose="030F0702030302020204" pitchFamily="66" charset="0"/>
              </a:rPr>
              <a:t>You will be able to access this powerpoint on the Year 6 class page on our school website.</a:t>
            </a:r>
          </a:p>
          <a:p>
            <a:pPr marL="0" indent="0">
              <a:buNone/>
            </a:pPr>
            <a:endParaRPr lang="en-GB" sz="4000" dirty="0">
              <a:solidFill>
                <a:schemeClr val="tx1"/>
              </a:solidFill>
              <a:latin typeface="Comic Sans MS" panose="030F0702030302020204" pitchFamily="66" charset="0"/>
            </a:endParaRPr>
          </a:p>
          <a:p>
            <a:pPr marL="0" indent="0">
              <a:buNone/>
            </a:pPr>
            <a:r>
              <a:rPr lang="en-GB" sz="4000" dirty="0">
                <a:solidFill>
                  <a:schemeClr val="tx1"/>
                </a:solidFill>
                <a:latin typeface="Comic Sans MS" panose="030F0702030302020204" pitchFamily="66" charset="0"/>
              </a:rPr>
              <a:t>If you would like to contact me, please ensure that any emails are directed to </a:t>
            </a:r>
            <a:r>
              <a:rPr lang="en-GB" sz="4000" dirty="0">
                <a:solidFill>
                  <a:schemeClr val="tx1"/>
                </a:solidFill>
                <a:latin typeface="Comic Sans MS" panose="030F0702030302020204" pitchFamily="66" charset="0"/>
                <a:hlinkClick r:id="rId2">
                  <a:extLst>
                    <a:ext uri="{A12FA001-AC4F-418D-AE19-62706E023703}">
                      <ahyp:hlinkClr xmlns:ahyp="http://schemas.microsoft.com/office/drawing/2018/hyperlinkcolor" val="tx"/>
                    </a:ext>
                  </a:extLst>
                </a:hlinkClick>
              </a:rPr>
              <a:t>office@whitewaltham.org</a:t>
            </a:r>
            <a:r>
              <a:rPr lang="en-GB" sz="4000" dirty="0">
                <a:solidFill>
                  <a:schemeClr val="tx1"/>
                </a:solidFill>
                <a:latin typeface="Comic Sans MS" panose="030F0702030302020204" pitchFamily="66" charset="0"/>
              </a:rPr>
              <a:t>. You may also write a message in your child’s reading record yet encourage them to bring this to me directly.</a:t>
            </a:r>
          </a:p>
          <a:p>
            <a:pPr marL="0" indent="0">
              <a:buNone/>
            </a:pPr>
            <a:endParaRPr lang="en-GB" sz="4000" dirty="0">
              <a:solidFill>
                <a:schemeClr val="tx1"/>
              </a:solidFill>
              <a:latin typeface="Comic Sans MS" panose="030F0702030302020204" pitchFamily="66" charset="0"/>
            </a:endParaRPr>
          </a:p>
          <a:p>
            <a:pPr marL="0" indent="0">
              <a:buNone/>
            </a:pPr>
            <a:r>
              <a:rPr lang="en-GB" sz="4000" dirty="0">
                <a:solidFill>
                  <a:schemeClr val="tx1"/>
                </a:solidFill>
                <a:latin typeface="Comic Sans MS" panose="030F0702030302020204" pitchFamily="66" charset="0"/>
              </a:rPr>
              <a:t>I will endeavour to keep you updated on what is happening at school.</a:t>
            </a:r>
          </a:p>
          <a:p>
            <a:pPr marL="0" indent="0">
              <a:buNone/>
            </a:pPr>
            <a:endParaRPr lang="en-GB" sz="4000" dirty="0">
              <a:solidFill>
                <a:schemeClr val="tx1"/>
              </a:solidFill>
              <a:latin typeface="Comic Sans MS" panose="030F0702030302020204" pitchFamily="66" charset="0"/>
            </a:endParaRPr>
          </a:p>
          <a:p>
            <a:pPr marL="0" indent="0">
              <a:buNone/>
            </a:pPr>
            <a:endParaRPr lang="en-GB" sz="4000" dirty="0">
              <a:solidFill>
                <a:schemeClr val="tx1"/>
              </a:solidFill>
              <a:latin typeface="Comic Sans MS" panose="030F0702030302020204" pitchFamily="66" charset="0"/>
            </a:endParaRPr>
          </a:p>
          <a:p>
            <a:pPr marL="0" indent="0">
              <a:buNone/>
            </a:pPr>
            <a:r>
              <a:rPr lang="en-GB" sz="4000" dirty="0">
                <a:solidFill>
                  <a:schemeClr val="tx1"/>
                </a:solidFill>
                <a:latin typeface="Comic Sans MS" panose="030F0702030302020204" pitchFamily="66" charset="0"/>
              </a:rPr>
              <a:t>I hope your children enjoy Year 6!</a:t>
            </a:r>
          </a:p>
          <a:p>
            <a:pPr marL="0" indent="0">
              <a:buNone/>
            </a:pPr>
            <a:endParaRPr lang="en-GB" sz="4000" dirty="0">
              <a:solidFill>
                <a:schemeClr val="tx1"/>
              </a:solidFill>
              <a:latin typeface="Comic Sans MS" panose="030F0702030302020204" pitchFamily="66" charset="0"/>
            </a:endParaRPr>
          </a:p>
          <a:p>
            <a:pPr marL="0" indent="0">
              <a:buNone/>
            </a:pPr>
            <a:r>
              <a:rPr lang="en-GB" sz="4000" dirty="0">
                <a:solidFill>
                  <a:schemeClr val="tx1"/>
                </a:solidFill>
                <a:latin typeface="Comic Sans MS" panose="030F0702030302020204" pitchFamily="66" charset="0"/>
              </a:rPr>
              <a:t>Thank you.</a:t>
            </a:r>
          </a:p>
          <a:p>
            <a:pPr marL="0" indent="0">
              <a:buNone/>
            </a:pPr>
            <a:endParaRPr lang="en-GB" sz="4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1256967282"/>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AE031304-7DE7-554C-88D1-7741B1688CD7}" vid="{965A85A0-E844-A54D-B2F5-6B93729785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14073</TotalTime>
  <Words>1877</Words>
  <Application>Microsoft Office PowerPoint</Application>
  <PresentationFormat>Widescreen</PresentationFormat>
  <Paragraphs>158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Comic Sans MS</vt:lpstr>
      <vt:lpstr>Helvetica</vt:lpstr>
      <vt:lpstr>Office Theme</vt:lpstr>
      <vt:lpstr>WW Year 6 - Meet the Teacher</vt:lpstr>
      <vt:lpstr>Adults:</vt:lpstr>
      <vt:lpstr>About Me:</vt:lpstr>
      <vt:lpstr>Curriculum:</vt:lpstr>
      <vt:lpstr>Hooke Court</vt:lpstr>
      <vt:lpstr>Key Dates:</vt:lpstr>
      <vt:lpstr>Expectations in Year 6:</vt:lpstr>
      <vt:lpstr>SATs:</vt:lpstr>
      <vt:lpstr>Reading Records:</vt:lpstr>
      <vt:lpstr>Year 5 &amp; 6 – Reading Records</vt:lpstr>
      <vt:lpstr>Year 5 &amp; 6 – Reading Records</vt:lpstr>
      <vt:lpstr>Year 5 &amp; 6 – Reading Records</vt:lpstr>
      <vt:lpstr>Reading Routes</vt:lpstr>
      <vt:lpstr>Homework:</vt:lpstr>
      <vt:lpstr>Rewards Systems:</vt:lpstr>
      <vt:lpstr>Belongings:</vt:lpstr>
      <vt:lpstr>Consents and Permissions:</vt:lpstr>
      <vt:lpstr>Y6 Booster Sessions</vt:lpstr>
      <vt:lpstr>Head of School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&amp; Child Protection</dc:title>
  <dc:creator>Nichole Bourner</dc:creator>
  <cp:lastModifiedBy>Luke Baker</cp:lastModifiedBy>
  <cp:revision>23</cp:revision>
  <dcterms:created xsi:type="dcterms:W3CDTF">2022-08-31T20:29:16Z</dcterms:created>
  <dcterms:modified xsi:type="dcterms:W3CDTF">2026-09-08T07:18:55Z</dcterms:modified>
</cp:coreProperties>
</file>