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64"/>
    <p:restoredTop sz="96132"/>
  </p:normalViewPr>
  <p:slideViewPr>
    <p:cSldViewPr snapToGrid="0" showGuides="1">
      <p:cViewPr varScale="1">
        <p:scale>
          <a:sx n="88" d="100"/>
          <a:sy n="88" d="100"/>
        </p:scale>
        <p:origin x="1648" y="184"/>
      </p:cViewPr>
      <p:guideLst>
        <p:guide orient="horz" pos="3143"/>
        <p:guide pos="2160"/>
      </p:guideLst>
    </p:cSldViewPr>
  </p:slideViewPr>
  <p:notesTextViewPr>
    <p:cViewPr>
      <p:scale>
        <a:sx n="1" d="1"/>
        <a:sy n="1" d="1"/>
      </p:scale>
      <p:origin x="0" y="0"/>
    </p:cViewPr>
  </p:notesTextViewPr>
  <p:notesViewPr>
    <p:cSldViewPr snapToGrid="0" showGuides="1">
      <p:cViewPr varScale="1">
        <p:scale>
          <a:sx n="92" d="100"/>
          <a:sy n="92" d="100"/>
        </p:scale>
        <p:origin x="160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9/11/2026</a:t>
            </a:fld>
            <a:endParaRPr lang="en-US" dirty="0"/>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dirty="0"/>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dirty="0"/>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dirty="0"/>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9/11/2026</a:t>
            </a:fld>
            <a:endParaRPr lang="en-US" dirty="0"/>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9/11/2026</a:t>
            </a:fld>
            <a:endParaRPr lang="en-US" dirty="0"/>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9/11/2026</a:t>
            </a:fld>
            <a:endParaRPr lang="en-US" dirty="0"/>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9/11/2026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9/11/2026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9/11/2026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9/11/2026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9.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a:lstStyle/>
          <a:p>
            <a:r>
              <a:rPr lang="en-GB" sz="1800" b="1" dirty="0">
                <a:solidFill>
                  <a:srgbClr val="000000"/>
                </a:solidFill>
                <a:effectLst/>
                <a:latin typeface="Comic Sans MS" panose="030F0902030302020204" pitchFamily="66" charset="0"/>
                <a:ea typeface="Times New Roman" panose="02020603050405020304" pitchFamily="18" charset="0"/>
                <a:cs typeface="Segoe UI" panose="020B0502040204020203" pitchFamily="34" charset="0"/>
              </a:rPr>
              <a:t>Year 3 &amp; 4</a:t>
            </a:r>
            <a:r>
              <a:rPr lang="en-GB" sz="1800" dirty="0">
                <a:effectLst/>
                <a:latin typeface="Times New Roman" panose="02020603050405020304" pitchFamily="18" charset="0"/>
                <a:ea typeface="Times New Roman" panose="02020603050405020304" pitchFamily="18" charset="0"/>
              </a:rPr>
              <a:t> – </a:t>
            </a:r>
            <a:r>
              <a:rPr lang="en-GB" sz="1800" dirty="0">
                <a:latin typeface="Times New Roman" panose="02020603050405020304" pitchFamily="18" charset="0"/>
                <a:ea typeface="Times New Roman" panose="02020603050405020304" pitchFamily="18" charset="0"/>
              </a:rPr>
              <a:t>Beneath the Surface</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29000" y="340472"/>
            <a:ext cx="2914650" cy="321525"/>
          </a:xfrm>
        </p:spPr>
        <p:txBody>
          <a:bodyPr/>
          <a:lstStyle/>
          <a:p>
            <a:r>
              <a:rPr lang="en-GB" sz="105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1050" b="1" dirty="0">
                <a:solidFill>
                  <a:schemeClr val="tx1"/>
                </a:solidFill>
                <a:effectLst/>
                <a:latin typeface="Comic Sans MS" panose="030F0902030302020204" pitchFamily="66" charset="0"/>
                <a:ea typeface="Times New Roman" panose="02020603050405020304" pitchFamily="18" charset="0"/>
              </a:rPr>
              <a:t> Term 2024 - Curriculum bulletin</a:t>
            </a:r>
            <a:endParaRPr lang="en-GB" sz="105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8978" y="1888390"/>
            <a:ext cx="2968735" cy="322400"/>
          </a:xfrm>
        </p:spPr>
        <p:txBody>
          <a:bodyPr/>
          <a:lstStyle/>
          <a:p>
            <a:r>
              <a:rPr lang="en-US" dirty="0"/>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372520" y="2210790"/>
            <a:ext cx="2962465" cy="6089290"/>
          </a:xfrm>
        </p:spPr>
        <p:txBody>
          <a:bodyPr/>
          <a:lstStyle/>
          <a:p>
            <a:r>
              <a:rPr lang="en-US" dirty="0"/>
              <a:t>For mathematics this term, the children will be covering the topics of place value, addition and subtraction and multiplication ana division.</a:t>
            </a:r>
          </a:p>
          <a:p>
            <a:r>
              <a:rPr lang="en-US" dirty="0"/>
              <a:t>In Year 3, the children will be learning to read, write and partition numbers to 1000. They will be able to say what is 1, 10, 100 and 1000 more or less than any given number to 1000. They will learn to round numbers to the nearest 10, 100 or 1000. They will be learning to add a two-digit number to a three-digit number using formal written methods. For multiplication and division, the children will be focusing on the 2,3,4 and 8 times tables and their associated division facts.</a:t>
            </a:r>
          </a:p>
          <a:p>
            <a:endParaRPr lang="en-US" dirty="0"/>
          </a:p>
          <a:p>
            <a:r>
              <a:rPr lang="en-US" dirty="0"/>
              <a:t>In year 4, the children will be learning to read, write and partition numbers to 10,000. They will be able to say what is 1, 10, 100 and 1000 more or less than any given number to 10,000. They will learn to round numbers to the nearest 10, 100 or 1000 and will also learn that, in roman numerals, L represents 50 and C represents 100. They will be learning to add and subtract two four-digit numbers using formal written methods. For multiplication and division, the children will be focusing on the 6,7,9,11 and 12 times tables and their associated division facts. The children will be calculating the area of a shape by counting squares.</a:t>
            </a:r>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307510" y="2108934"/>
            <a:ext cx="2962464" cy="2963160"/>
          </a:xfrm>
        </p:spPr>
        <p:txBody>
          <a:bodyPr/>
          <a:lstStyle/>
          <a:p>
            <a:r>
              <a:rPr lang="en-US" dirty="0"/>
              <a:t>Reading:</a:t>
            </a:r>
          </a:p>
          <a:p>
            <a:r>
              <a:rPr lang="en-US" dirty="0"/>
              <a:t>For reading, the children will read the book ‘Escape from Pompeii’ by Christina Balit. They will also read a range of texts themed around myths and legends. They will discuss a range of themes and conventions through these texts. The children will be drawing inferences such as characters'’ feelings and motives as well as discussing words and phrases that capture the reader’s interest and imagination. </a:t>
            </a:r>
          </a:p>
          <a:p>
            <a:endParaRPr lang="en-US" dirty="0"/>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298511" y="1919437"/>
            <a:ext cx="2968735"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p>
          <a:p>
            <a:endParaRPr lang="en-US" dirty="0"/>
          </a:p>
        </p:txBody>
      </p:sp>
      <p:sp>
        <p:nvSpPr>
          <p:cNvPr id="29" name="TextBox 28">
            <a:extLst>
              <a:ext uri="{FF2B5EF4-FFF2-40B4-BE49-F238E27FC236}">
                <a16:creationId xmlns:a16="http://schemas.microsoft.com/office/drawing/2014/main" id="{1B51BC20-6633-0C0E-26F9-044D81A15CD0}"/>
              </a:ext>
            </a:extLst>
          </p:cNvPr>
          <p:cNvSpPr txBox="1"/>
          <p:nvPr/>
        </p:nvSpPr>
        <p:spPr>
          <a:xfrm>
            <a:off x="3304781" y="4747859"/>
            <a:ext cx="3288216" cy="2631490"/>
          </a:xfrm>
          <a:prstGeom prst="rect">
            <a:avLst/>
          </a:prstGeom>
          <a:noFill/>
        </p:spPr>
        <p:txBody>
          <a:bodyPr wrap="square">
            <a:spAutoFit/>
          </a:bodyPr>
          <a:lstStyle/>
          <a:p>
            <a:r>
              <a:rPr lang="en-US" sz="1100" dirty="0">
                <a:solidFill>
                  <a:schemeClr val="tx1"/>
                </a:solidFill>
                <a:latin typeface="Helvetica" pitchFamily="2" charset="0"/>
              </a:rPr>
              <a:t>Writing:</a:t>
            </a:r>
          </a:p>
          <a:p>
            <a:r>
              <a:rPr lang="en-US" sz="1100" dirty="0">
                <a:solidFill>
                  <a:schemeClr val="tx1"/>
                </a:solidFill>
                <a:latin typeface="Helvetica" pitchFamily="2" charset="0"/>
              </a:rPr>
              <a:t>As part of our ‘Read to Write’ programme, the children will be reading the books ‘</a:t>
            </a:r>
            <a:r>
              <a:rPr lang="en-US" sz="1100" dirty="0">
                <a:latin typeface="Helvetica" pitchFamily="2" charset="0"/>
              </a:rPr>
              <a:t>Dear Earth</a:t>
            </a:r>
            <a:r>
              <a:rPr lang="en-US" sz="1100" dirty="0">
                <a:solidFill>
                  <a:schemeClr val="tx1"/>
                </a:solidFill>
                <a:latin typeface="Helvetica" pitchFamily="2" charset="0"/>
              </a:rPr>
              <a:t>’ by Isabel Otter and Clara Anganuzzi and ‘</a:t>
            </a:r>
            <a:r>
              <a:rPr lang="en-US" sz="1100" dirty="0">
                <a:latin typeface="Helvetica" pitchFamily="2" charset="0"/>
              </a:rPr>
              <a:t>The Lost Happy Endings</a:t>
            </a:r>
            <a:r>
              <a:rPr lang="en-US" sz="1100" dirty="0">
                <a:solidFill>
                  <a:schemeClr val="tx1"/>
                </a:solidFill>
                <a:latin typeface="Helvetica" pitchFamily="2" charset="0"/>
              </a:rPr>
              <a:t>’ by </a:t>
            </a:r>
            <a:r>
              <a:rPr lang="en-US" sz="1100" dirty="0">
                <a:latin typeface="Helvetica" pitchFamily="2" charset="0"/>
              </a:rPr>
              <a:t>Carol Ann Duffy</a:t>
            </a:r>
            <a:r>
              <a:rPr lang="en-US" sz="1100" dirty="0">
                <a:solidFill>
                  <a:schemeClr val="tx1"/>
                </a:solidFill>
                <a:latin typeface="Helvetica" pitchFamily="2" charset="0"/>
              </a:rPr>
              <a:t>. They will use the vehicle texts to plan and write a </a:t>
            </a:r>
            <a:r>
              <a:rPr lang="en-US" sz="1100" dirty="0">
                <a:latin typeface="Helvetica" pitchFamily="2" charset="0"/>
              </a:rPr>
              <a:t>twisted</a:t>
            </a:r>
            <a:r>
              <a:rPr lang="en-US" sz="1100" dirty="0">
                <a:solidFill>
                  <a:schemeClr val="tx1"/>
                </a:solidFill>
                <a:latin typeface="Helvetica" pitchFamily="2" charset="0"/>
              </a:rPr>
              <a:t> narrative; an information letter. They will be </a:t>
            </a:r>
            <a:r>
              <a:rPr lang="en-US" sz="1100" dirty="0">
                <a:latin typeface="Helvetica" pitchFamily="2" charset="0"/>
              </a:rPr>
              <a:t>learning how organize paragraphs around a theme and how to use apostrophes to indicate possession of singular and plural nouns. They will also learn to correctly punctuate speech using inverted commas.</a:t>
            </a:r>
          </a:p>
          <a:p>
            <a:r>
              <a:rPr lang="en-US" sz="1100" dirty="0">
                <a:solidFill>
                  <a:schemeClr val="tx1"/>
                </a:solidFill>
                <a:latin typeface="Helvetica" pitchFamily="2" charset="0"/>
              </a:rPr>
              <a:t>The children</a:t>
            </a:r>
            <a:r>
              <a:rPr lang="en-US" sz="1100" dirty="0">
                <a:latin typeface="Helvetica" pitchFamily="2" charset="0"/>
              </a:rPr>
              <a:t> will also have the opportunity to write for pleasure to create an information letter and a fairytale. </a:t>
            </a:r>
            <a:endParaRPr lang="en-US" sz="1100" dirty="0">
              <a:solidFill>
                <a:schemeClr val="tx1"/>
              </a:solidFill>
              <a:latin typeface="Helvetica" pitchFamily="2" charset="0"/>
            </a:endParaRPr>
          </a:p>
        </p:txBody>
      </p:sp>
      <p:pic>
        <p:nvPicPr>
          <p:cNvPr id="4" name="Picture 3">
            <a:extLst>
              <a:ext uri="{FF2B5EF4-FFF2-40B4-BE49-F238E27FC236}">
                <a16:creationId xmlns:a16="http://schemas.microsoft.com/office/drawing/2014/main" id="{2F878DE1-78C5-73E2-02E7-6B170535F105}"/>
              </a:ext>
            </a:extLst>
          </p:cNvPr>
          <p:cNvPicPr>
            <a:picLocks noChangeAspect="1"/>
          </p:cNvPicPr>
          <p:nvPr/>
        </p:nvPicPr>
        <p:blipFill>
          <a:blip r:embed="rId2"/>
          <a:stretch>
            <a:fillRect/>
          </a:stretch>
        </p:blipFill>
        <p:spPr>
          <a:xfrm>
            <a:off x="4570910" y="629940"/>
            <a:ext cx="1690066" cy="1720155"/>
          </a:xfrm>
          <a:prstGeom prst="rect">
            <a:avLst/>
          </a:prstGeom>
        </p:spPr>
      </p:pic>
      <p:pic>
        <p:nvPicPr>
          <p:cNvPr id="8" name="Picture 7">
            <a:extLst>
              <a:ext uri="{FF2B5EF4-FFF2-40B4-BE49-F238E27FC236}">
                <a16:creationId xmlns:a16="http://schemas.microsoft.com/office/drawing/2014/main" id="{CD4FF90C-375F-464A-7261-E079A8FC380E}"/>
              </a:ext>
            </a:extLst>
          </p:cNvPr>
          <p:cNvPicPr>
            <a:picLocks noChangeAspect="1"/>
          </p:cNvPicPr>
          <p:nvPr/>
        </p:nvPicPr>
        <p:blipFill>
          <a:blip r:embed="rId3"/>
          <a:stretch>
            <a:fillRect/>
          </a:stretch>
        </p:blipFill>
        <p:spPr>
          <a:xfrm>
            <a:off x="4998653" y="3767970"/>
            <a:ext cx="726240" cy="1116116"/>
          </a:xfrm>
          <a:prstGeom prst="rect">
            <a:avLst/>
          </a:prstGeom>
        </p:spPr>
      </p:pic>
      <p:pic>
        <p:nvPicPr>
          <p:cNvPr id="9" name="Picture 8">
            <a:extLst>
              <a:ext uri="{FF2B5EF4-FFF2-40B4-BE49-F238E27FC236}">
                <a16:creationId xmlns:a16="http://schemas.microsoft.com/office/drawing/2014/main" id="{3A04A430-8BDC-D9A1-ED71-AC2E346DAAE2}"/>
              </a:ext>
            </a:extLst>
          </p:cNvPr>
          <p:cNvPicPr>
            <a:picLocks noChangeAspect="1"/>
          </p:cNvPicPr>
          <p:nvPr/>
        </p:nvPicPr>
        <p:blipFill>
          <a:blip r:embed="rId4"/>
          <a:stretch>
            <a:fillRect/>
          </a:stretch>
        </p:blipFill>
        <p:spPr>
          <a:xfrm>
            <a:off x="5778121" y="3764646"/>
            <a:ext cx="657934" cy="1032886"/>
          </a:xfrm>
          <a:prstGeom prst="rect">
            <a:avLst/>
          </a:prstGeom>
        </p:spPr>
      </p:pic>
      <p:pic>
        <p:nvPicPr>
          <p:cNvPr id="10" name="Picture 9">
            <a:extLst>
              <a:ext uri="{FF2B5EF4-FFF2-40B4-BE49-F238E27FC236}">
                <a16:creationId xmlns:a16="http://schemas.microsoft.com/office/drawing/2014/main" id="{23300432-FB7C-DDAA-49FD-F5102B993D41}"/>
              </a:ext>
            </a:extLst>
          </p:cNvPr>
          <p:cNvPicPr>
            <a:picLocks noChangeAspect="1"/>
          </p:cNvPicPr>
          <p:nvPr/>
        </p:nvPicPr>
        <p:blipFill>
          <a:blip r:embed="rId5"/>
          <a:stretch>
            <a:fillRect/>
          </a:stretch>
        </p:blipFill>
        <p:spPr>
          <a:xfrm>
            <a:off x="3334985" y="7375455"/>
            <a:ext cx="1498600" cy="1358900"/>
          </a:xfrm>
          <a:prstGeom prst="rect">
            <a:avLst/>
          </a:prstGeom>
        </p:spPr>
      </p:pic>
      <p:pic>
        <p:nvPicPr>
          <p:cNvPr id="13" name="Picture 12">
            <a:extLst>
              <a:ext uri="{FF2B5EF4-FFF2-40B4-BE49-F238E27FC236}">
                <a16:creationId xmlns:a16="http://schemas.microsoft.com/office/drawing/2014/main" id="{0E86AB2A-A5B6-1E16-D6D9-8AD29668E101}"/>
              </a:ext>
            </a:extLst>
          </p:cNvPr>
          <p:cNvPicPr>
            <a:picLocks noChangeAspect="1"/>
          </p:cNvPicPr>
          <p:nvPr/>
        </p:nvPicPr>
        <p:blipFill>
          <a:blip r:embed="rId6"/>
          <a:stretch>
            <a:fillRect/>
          </a:stretch>
        </p:blipFill>
        <p:spPr>
          <a:xfrm>
            <a:off x="4998653" y="7350773"/>
            <a:ext cx="1409700" cy="1727200"/>
          </a:xfrm>
          <a:prstGeom prst="rect">
            <a:avLst/>
          </a:prstGeom>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384400" y="1218754"/>
            <a:ext cx="6089199" cy="481588"/>
          </a:xfrm>
        </p:spPr>
        <p:txBody>
          <a:bodyPr/>
          <a:lstStyle/>
          <a:p>
            <a:r>
              <a:rPr lang="en-US" dirty="0"/>
              <a:t>The Big Picture – Beneath the Surface</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558949" y="5394274"/>
            <a:ext cx="2914650" cy="322400"/>
          </a:xfrm>
        </p:spPr>
        <p:txBody>
          <a:bodyPr/>
          <a:lstStyle/>
          <a:p>
            <a:r>
              <a:rPr lang="en-US" dirty="0"/>
              <a:t>Art – Gestural drawings using charcoal</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505014" y="5851793"/>
            <a:ext cx="3105970" cy="3071172"/>
          </a:xfrm>
        </p:spPr>
        <p:txBody>
          <a:bodyPr/>
          <a:lstStyle/>
          <a:p>
            <a:r>
              <a:rPr lang="en-US" dirty="0"/>
              <a:t>For art, the children will be exploring the medium of charcoal. Hey will experiment with making different marks and textures using charcoal. </a:t>
            </a:r>
          </a:p>
          <a:p>
            <a:r>
              <a:rPr lang="en-US" dirty="0">
                <a:solidFill>
                  <a:srgbClr val="000000"/>
                </a:solidFill>
              </a:rPr>
              <a:t>They will explore the work of artists Laura McKendry and Edgar Degas and how they have used charcoal to make imaginative and expressive artworks. The children will finish the unit by creating artwork that depicts the eruption of Pompeii. </a:t>
            </a:r>
            <a:endParaRPr lang="en-GB" dirty="0">
              <a:solidFill>
                <a:srgbClr val="000000"/>
              </a:solidFill>
            </a:endParaRPr>
          </a:p>
          <a:p>
            <a:endParaRPr lang="en-US" dirty="0"/>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3428999" y="1644620"/>
            <a:ext cx="3105970" cy="481588"/>
          </a:xfrm>
        </p:spPr>
        <p:txBody>
          <a:bodyPr/>
          <a:lstStyle/>
          <a:p>
            <a:r>
              <a:rPr lang="en-US" dirty="0"/>
              <a:t>Design and Technology – Italian Salad</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409354" y="1963544"/>
            <a:ext cx="3105970" cy="2695102"/>
          </a:xfrm>
        </p:spPr>
        <p:txBody>
          <a:bodyPr/>
          <a:lstStyle/>
          <a:p>
            <a:r>
              <a:rPr lang="en-US" dirty="0"/>
              <a:t>For design and technology, the children will be looking at the features of Italian food including the kids of vegetables grown and used there. </a:t>
            </a:r>
          </a:p>
          <a:p>
            <a:r>
              <a:rPr lang="en-US" dirty="0"/>
              <a:t>They will explore existing cooked salads and use their research to design and make a healthy Italian cooked salad. </a:t>
            </a:r>
          </a:p>
          <a:p>
            <a:r>
              <a:rPr lang="en-US" dirty="0"/>
              <a:t>The children will also learn about the importance of safety and hygiene practices when cooking and preparing food. </a:t>
            </a:r>
          </a:p>
          <a:p>
            <a:endParaRPr lang="en-US" dirty="0"/>
          </a:p>
          <a:p>
            <a:endParaRPr lang="en-US" dirty="0"/>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271964" y="5781968"/>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Geography – Volcanoes and Earthquakes</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739594"/>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History – Pompeii and the Romans</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271964" y="6340873"/>
            <a:ext cx="2914650" cy="2095923"/>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r>
              <a:rPr lang="en-GB" dirty="0"/>
              <a:t>For geography, the c</a:t>
            </a:r>
            <a:r>
              <a:rPr lang="en-GB" i="0" u="none" strike="noStrike" dirty="0">
                <a:effectLst/>
              </a:rPr>
              <a:t>hildren wil</a:t>
            </a:r>
            <a:r>
              <a:rPr lang="en-GB" dirty="0"/>
              <a:t>l </a:t>
            </a:r>
            <a:r>
              <a:rPr lang="en-GB" i="0" u="none" strike="noStrike" dirty="0">
                <a:effectLst/>
              </a:rPr>
              <a:t>learn about the v</a:t>
            </a:r>
            <a:r>
              <a:rPr lang="en-GB" dirty="0"/>
              <a:t>olcanoes and earthquakes. They will learn about how volcanoes are formed and learn about the different layers of the earth. </a:t>
            </a:r>
          </a:p>
          <a:p>
            <a:pPr algn="l" rtl="0" fontAlgn="base"/>
            <a:r>
              <a:rPr lang="en-GB" dirty="0"/>
              <a:t>The children will look at the location of volcanoes in relation to the Earth’s tectonic plates. </a:t>
            </a:r>
          </a:p>
          <a:p>
            <a:pPr algn="l" rtl="0" fontAlgn="base"/>
            <a:r>
              <a:rPr lang="en-GB" dirty="0"/>
              <a:t>  </a:t>
            </a:r>
          </a:p>
          <a:p>
            <a:pPr algn="l" rtl="0" fontAlgn="base"/>
            <a:endParaRPr lang="en-GB" i="0" u="none" strike="noStrike" dirty="0">
              <a:effectLst/>
            </a:endParaRPr>
          </a:p>
          <a:p>
            <a:pPr algn="l" rtl="0" fontAlgn="base"/>
            <a:endParaRPr lang="en-GB" i="0" u="none" strike="noStrike" dirty="0">
              <a:effectLst/>
            </a:endParaRPr>
          </a:p>
          <a:p>
            <a:endParaRPr lang="en-GB" dirty="0">
              <a:solidFill>
                <a:srgbClr val="000000"/>
              </a:solidFill>
            </a:endParaRPr>
          </a:p>
          <a:p>
            <a:endParaRPr lang="en-GB" dirty="0">
              <a:solidFill>
                <a:srgbClr val="000000"/>
              </a:solidFill>
            </a:endParaRPr>
          </a:p>
          <a:p>
            <a:endParaRPr lang="en-US" dirty="0"/>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384400" y="1994640"/>
            <a:ext cx="2914650" cy="2437659"/>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For history, the children will be learning about the destruction of Pompeii in 79CE due to the eruption of Mount Vesuvius. </a:t>
            </a:r>
          </a:p>
          <a:p>
            <a:r>
              <a:rPr lang="en-US" dirty="0"/>
              <a:t>They will plot the events of the eruption on a timeline and will explore that can be learnt about the Roman way of life from the well-preserved ruins. The children will also learn about the the Roman Invasion of Britain and the impact that the Romans had on Britain such as roads, aqueducts, and writing system. </a:t>
            </a:r>
          </a:p>
          <a:p>
            <a:endParaRPr lang="en-US" dirty="0"/>
          </a:p>
          <a:p>
            <a:endParaRPr lang="en-US" dirty="0"/>
          </a:p>
          <a:p>
            <a:endParaRPr lang="en-US" dirty="0"/>
          </a:p>
          <a:p>
            <a:r>
              <a:rPr lang="en-US" dirty="0"/>
              <a:t> </a:t>
            </a:r>
          </a:p>
        </p:txBody>
      </p:sp>
      <p:pic>
        <p:nvPicPr>
          <p:cNvPr id="4" name="Content Placeholder 5" descr="Pompeii_the_last_day_1.jpeg">
            <a:extLst>
              <a:ext uri="{FF2B5EF4-FFF2-40B4-BE49-F238E27FC236}">
                <a16:creationId xmlns:a16="http://schemas.microsoft.com/office/drawing/2014/main" id="{4B2674DC-5D81-0C83-1047-B6EE3320A86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186707" y="3708732"/>
            <a:ext cx="1829209" cy="2033365"/>
          </a:xfrm>
          <a:prstGeom prst="rect">
            <a:avLst/>
          </a:prstGeom>
        </p:spPr>
      </p:pic>
      <p:pic>
        <p:nvPicPr>
          <p:cNvPr id="5" name="Picture 4">
            <a:extLst>
              <a:ext uri="{FF2B5EF4-FFF2-40B4-BE49-F238E27FC236}">
                <a16:creationId xmlns:a16="http://schemas.microsoft.com/office/drawing/2014/main" id="{1C49B7BD-EC93-859D-F238-9A54CD600C07}"/>
              </a:ext>
            </a:extLst>
          </p:cNvPr>
          <p:cNvPicPr>
            <a:picLocks noChangeAspect="1"/>
          </p:cNvPicPr>
          <p:nvPr/>
        </p:nvPicPr>
        <p:blipFill>
          <a:blip r:embed="rId3"/>
          <a:stretch>
            <a:fillRect/>
          </a:stretch>
        </p:blipFill>
        <p:spPr>
          <a:xfrm>
            <a:off x="851125" y="7637923"/>
            <a:ext cx="1981200" cy="1028700"/>
          </a:xfrm>
          <a:prstGeom prst="rect">
            <a:avLst/>
          </a:prstGeom>
        </p:spPr>
      </p:pic>
      <p:pic>
        <p:nvPicPr>
          <p:cNvPr id="1028" name="Picture 4" descr="Caprese Pasta Salad">
            <a:extLst>
              <a:ext uri="{FF2B5EF4-FFF2-40B4-BE49-F238E27FC236}">
                <a16:creationId xmlns:a16="http://schemas.microsoft.com/office/drawing/2014/main" id="{7EDF269B-7CE3-412D-C564-C9C32D7BEE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3258" y="3691189"/>
            <a:ext cx="2077451" cy="155616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Lost City of Pompeii">
            <a:extLst>
              <a:ext uri="{FF2B5EF4-FFF2-40B4-BE49-F238E27FC236}">
                <a16:creationId xmlns:a16="http://schemas.microsoft.com/office/drawing/2014/main" id="{0C1136D4-E295-036A-0253-CE3A8055B9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4522" y="7553453"/>
            <a:ext cx="1930512" cy="1930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412166" y="1410820"/>
            <a:ext cx="2914650" cy="322400"/>
          </a:xfrm>
        </p:spPr>
        <p:txBody>
          <a:bodyPr/>
          <a:lstStyle/>
          <a:p>
            <a:r>
              <a:rPr lang="en-US" dirty="0"/>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412166" y="1811483"/>
            <a:ext cx="2914650" cy="2903982"/>
          </a:xfrm>
        </p:spPr>
        <p:txBody>
          <a:bodyPr/>
          <a:lstStyle/>
          <a:p>
            <a:pPr algn="l"/>
            <a:r>
              <a:rPr lang="en-GB" b="0" i="0" u="none" strike="noStrike" dirty="0">
                <a:effectLst/>
              </a:rPr>
              <a:t>For music, the children will be composing a soundscape </a:t>
            </a:r>
            <a:r>
              <a:rPr lang="en-GB" b="0" i="0" u="none" strike="noStrike" dirty="0">
                <a:solidFill>
                  <a:srgbClr val="3C4858"/>
                </a:solidFill>
                <a:effectLst/>
              </a:rPr>
              <a:t>piece of music to show the different stages of a volcanic eruption.</a:t>
            </a:r>
          </a:p>
          <a:p>
            <a:pPr algn="l"/>
            <a:r>
              <a:rPr lang="en-GB" b="0" i="0" u="none" strike="noStrike" dirty="0">
                <a:solidFill>
                  <a:srgbClr val="3C4858"/>
                </a:solidFill>
                <a:effectLst/>
              </a:rPr>
              <a:t>They will research soundscapes by the composer Hans Zimmer and listen to the features of his music.  They children will think about what dynamics and beat they should use for the different stages of a volcanic eruption. They will explore terminology such as crescendo and decrescendo. </a:t>
            </a:r>
          </a:p>
          <a:p>
            <a:endParaRPr lang="en-GB" b="0" i="0" u="none" strike="noStrike" dirty="0">
              <a:solidFill>
                <a:srgbClr val="333333"/>
              </a:solidFill>
              <a:effectLst/>
            </a:endParaRPr>
          </a:p>
          <a:p>
            <a:endParaRPr lang="en-GB" dirty="0">
              <a:solidFill>
                <a:srgbClr val="333333"/>
              </a:solidFill>
              <a:latin typeface="ReithSans"/>
            </a:endParaRPr>
          </a:p>
          <a:p>
            <a:endParaRPr lang="en-US" dirty="0"/>
          </a:p>
        </p:txBody>
      </p:sp>
      <p:sp>
        <p:nvSpPr>
          <p:cNvPr id="14" name="Content Placeholder 13">
            <a:extLst>
              <a:ext uri="{FF2B5EF4-FFF2-40B4-BE49-F238E27FC236}">
                <a16:creationId xmlns:a16="http://schemas.microsoft.com/office/drawing/2014/main" id="{A9602EFF-8D03-2E23-7962-1CCA33D037B0}"/>
              </a:ext>
            </a:extLst>
          </p:cNvPr>
          <p:cNvSpPr>
            <a:spLocks noGrp="1"/>
          </p:cNvSpPr>
          <p:nvPr>
            <p:ph sz="half" idx="13"/>
          </p:nvPr>
        </p:nvSpPr>
        <p:spPr>
          <a:xfrm>
            <a:off x="3558950" y="1191123"/>
            <a:ext cx="2914650" cy="322400"/>
          </a:xfrm>
        </p:spPr>
        <p:txBody>
          <a:bodyPr/>
          <a:lstStyle/>
          <a:p>
            <a:r>
              <a:rPr lang="en-US" dirty="0"/>
              <a:t>Computing</a:t>
            </a:r>
          </a:p>
        </p:txBody>
      </p:sp>
      <p:sp>
        <p:nvSpPr>
          <p:cNvPr id="15" name="Content Placeholder 14">
            <a:extLst>
              <a:ext uri="{FF2B5EF4-FFF2-40B4-BE49-F238E27FC236}">
                <a16:creationId xmlns:a16="http://schemas.microsoft.com/office/drawing/2014/main" id="{1BCAF6AE-0410-0A9D-BD45-72D8826EDBDE}"/>
              </a:ext>
            </a:extLst>
          </p:cNvPr>
          <p:cNvSpPr>
            <a:spLocks noGrp="1"/>
          </p:cNvSpPr>
          <p:nvPr>
            <p:ph sz="half" idx="14"/>
          </p:nvPr>
        </p:nvSpPr>
        <p:spPr>
          <a:xfrm>
            <a:off x="3558950" y="1466380"/>
            <a:ext cx="2914650" cy="2614500"/>
          </a:xfrm>
        </p:spPr>
        <p:txBody>
          <a:bodyPr/>
          <a:lstStyle/>
          <a:p>
            <a:pPr algn="l" rtl="0" fontAlgn="base"/>
            <a:r>
              <a:rPr lang="en-GB" b="0" i="0" u="none" strike="noStrike" dirty="0">
                <a:effectLst/>
              </a:rPr>
              <a:t>In computing, the children will experience a mixture of fun unplugged and programming activities related to animations. They will develop their understanding of decomposition, flowchart algorithms and repetition. They will then write, program and test an animation showing a volcanic eruption using the LEDs on the BBC micro:bit. </a:t>
            </a:r>
            <a:endParaRPr lang="en-GB" dirty="0"/>
          </a:p>
          <a:p>
            <a:pPr algn="l" rtl="0" fontAlgn="base"/>
            <a:endParaRPr lang="en-GB" b="0" i="0" u="none" strike="noStrike" dirty="0">
              <a:effectLst/>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384400" y="5362178"/>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RE</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84400" y="5684578"/>
            <a:ext cx="2914650" cy="281060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RE this term, the children will be exploring the questions: ‘</a:t>
            </a:r>
            <a:r>
              <a:rPr lang="en-GB" i="0" u="none" strike="noStrike" dirty="0">
                <a:solidFill>
                  <a:schemeClr val="tx1"/>
                </a:solidFill>
                <a:effectLst/>
              </a:rPr>
              <a:t>Does prayer make a difference and how do Christians know?’ And ‘What is the Trinity?’</a:t>
            </a:r>
          </a:p>
          <a:p>
            <a:r>
              <a:rPr lang="en-GB" dirty="0">
                <a:solidFill>
                  <a:schemeClr val="tx1"/>
                </a:solidFill>
              </a:rPr>
              <a:t>They will learn that </a:t>
            </a:r>
            <a:r>
              <a:rPr lang="en-GB" dirty="0">
                <a:solidFill>
                  <a:schemeClr val="tx1"/>
                </a:solidFill>
                <a:effectLst/>
              </a:rPr>
              <a:t>Christians believe God is Trinity: Father, Son and Holy Spirit. That </a:t>
            </a:r>
            <a:r>
              <a:rPr lang="en-GB" dirty="0">
                <a:solidFill>
                  <a:schemeClr val="tx1"/>
                </a:solidFill>
              </a:rPr>
              <a:t>Christians believe that </a:t>
            </a:r>
            <a:r>
              <a:rPr lang="en-GB" dirty="0">
                <a:solidFill>
                  <a:schemeClr val="tx1"/>
                </a:solidFill>
                <a:effectLst/>
              </a:rPr>
              <a:t>Jesus is the Son of God and reveals to us what God the Father is like.</a:t>
            </a:r>
          </a:p>
          <a:p>
            <a:r>
              <a:rPr lang="en-GB" dirty="0">
                <a:solidFill>
                  <a:schemeClr val="tx1"/>
                </a:solidFill>
                <a:effectLst/>
              </a:rPr>
              <a:t>Christians believe the Holy Spirit is God’s power at work in the world and in their lives today, enabling them to follow Jesus.</a:t>
            </a:r>
          </a:p>
          <a:p>
            <a:r>
              <a:rPr lang="en-GB" dirty="0">
                <a:solidFill>
                  <a:schemeClr val="tx1"/>
                </a:solidFill>
              </a:rPr>
              <a:t>They will find out about how Christians pray, including special prayers such as the Lord’s prayer. They will explore how prayer changes things for a Christian. </a:t>
            </a:r>
            <a:endParaRPr lang="en-GB" dirty="0">
              <a:solidFill>
                <a:schemeClr val="tx1"/>
              </a:solidFill>
              <a:effectLst/>
            </a:endParaRPr>
          </a:p>
          <a:p>
            <a:endParaRPr lang="en-GB" dirty="0">
              <a:solidFill>
                <a:schemeClr val="tx1"/>
              </a:solidFill>
              <a:effectLst/>
            </a:endParaRPr>
          </a:p>
          <a:p>
            <a:endParaRPr lang="en-GB" dirty="0">
              <a:solidFill>
                <a:schemeClr val="tx1"/>
              </a:solidFill>
              <a:effectLst/>
            </a:endParaRPr>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539538" y="646686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513704" y="6749485"/>
            <a:ext cx="2914650" cy="1981613"/>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t>For PSHE this term, the children will be learning about Keeping Safe. They will learn about the different kinds of contact, including unwanted constant, which could also be bullying. </a:t>
            </a:r>
          </a:p>
          <a:p>
            <a:r>
              <a:rPr lang="en-GB" dirty="0"/>
              <a:t>They will learn about the importance of seeking help from a trusted adult if they find physical; or emotional contact uncomfortable, or if they feel unsafe about anything. </a:t>
            </a:r>
            <a:endParaRPr lang="en-GB" dirty="0">
              <a:solidFill>
                <a:srgbClr val="333333"/>
              </a:solidFill>
            </a:endParaRPr>
          </a:p>
          <a:p>
            <a:r>
              <a:rPr lang="en-GB" dirty="0">
                <a:solidFill>
                  <a:srgbClr val="333333"/>
                </a:solidFill>
              </a:rPr>
              <a:t> </a:t>
            </a: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dirty="0"/>
          </a:p>
          <a:p>
            <a:pPr fontAlgn="base"/>
            <a:endParaRPr lang="en-GB" dirty="0"/>
          </a:p>
          <a:p>
            <a:pPr fontAlgn="base"/>
            <a:endParaRPr lang="en-GB" dirty="0"/>
          </a:p>
          <a:p>
            <a:endParaRPr lang="en-US" dirty="0"/>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558950" y="4393065"/>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539538" y="4715465"/>
            <a:ext cx="2862983" cy="1615827"/>
          </a:xfrm>
          <a:prstGeom prst="rect">
            <a:avLst/>
          </a:prstGeom>
          <a:noFill/>
        </p:spPr>
        <p:txBody>
          <a:bodyPr wrap="square">
            <a:spAutoFit/>
          </a:bodyPr>
          <a:lstStyle/>
          <a:p>
            <a:pPr algn="l" rtl="0" fontAlgn="base"/>
            <a:r>
              <a:rPr lang="en-GB" sz="1100" b="0" i="0" u="none" strike="noStrike" dirty="0">
                <a:effectLst/>
                <a:latin typeface="Helvetica" pitchFamily="2" charset="0"/>
              </a:rPr>
              <a:t>For P.E. this term, the children will be practicing skills </a:t>
            </a:r>
            <a:r>
              <a:rPr lang="en-GB" sz="1100" dirty="0">
                <a:latin typeface="Helvetica" pitchFamily="2" charset="0"/>
              </a:rPr>
              <a:t>across the sports of tag rugby, football, gymnastics and netball.</a:t>
            </a:r>
          </a:p>
          <a:p>
            <a:pPr algn="l" rtl="0" fontAlgn="base"/>
            <a:r>
              <a:rPr lang="en-GB" sz="1100" dirty="0">
                <a:latin typeface="Helvetica" pitchFamily="2" charset="0"/>
              </a:rPr>
              <a:t>The </a:t>
            </a:r>
            <a:r>
              <a:rPr lang="en-GB" sz="1100" b="0" i="0" u="none" strike="noStrike" dirty="0">
                <a:effectLst/>
                <a:latin typeface="Helvetica" pitchFamily="2" charset="0"/>
              </a:rPr>
              <a:t>Children will learn the basic rules of the different sports whilst playing in competitive games. Children will understand what skills are needed during a game of and start developing tactical awareness. </a:t>
            </a:r>
            <a:endParaRPr lang="en-GB" sz="1100" b="0" i="0" u="none" strike="noStrike" dirty="0">
              <a:solidFill>
                <a:srgbClr val="000000"/>
              </a:solidFill>
              <a:effectLst/>
              <a:latin typeface="Helvetica" pitchFamily="2" charset="0"/>
            </a:endParaRPr>
          </a:p>
        </p:txBody>
      </p:sp>
      <p:pic>
        <p:nvPicPr>
          <p:cNvPr id="2" name="Picture 1">
            <a:extLst>
              <a:ext uri="{FF2B5EF4-FFF2-40B4-BE49-F238E27FC236}">
                <a16:creationId xmlns:a16="http://schemas.microsoft.com/office/drawing/2014/main" id="{CA3DC425-2720-F4A5-1FC3-3361AF50441E}"/>
              </a:ext>
            </a:extLst>
          </p:cNvPr>
          <p:cNvPicPr>
            <a:picLocks noChangeAspect="1"/>
          </p:cNvPicPr>
          <p:nvPr/>
        </p:nvPicPr>
        <p:blipFill>
          <a:blip r:embed="rId2"/>
          <a:stretch>
            <a:fillRect/>
          </a:stretch>
        </p:blipFill>
        <p:spPr>
          <a:xfrm>
            <a:off x="1192675" y="3664231"/>
            <a:ext cx="1409991" cy="1697947"/>
          </a:xfrm>
          <a:prstGeom prst="rect">
            <a:avLst/>
          </a:prstGeom>
        </p:spPr>
      </p:pic>
      <p:pic>
        <p:nvPicPr>
          <p:cNvPr id="3" name="Picture 2">
            <a:extLst>
              <a:ext uri="{FF2B5EF4-FFF2-40B4-BE49-F238E27FC236}">
                <a16:creationId xmlns:a16="http://schemas.microsoft.com/office/drawing/2014/main" id="{A4A8D5FE-D633-1D49-1941-B125EACC753E}"/>
              </a:ext>
            </a:extLst>
          </p:cNvPr>
          <p:cNvPicPr>
            <a:picLocks noChangeAspect="1"/>
          </p:cNvPicPr>
          <p:nvPr/>
        </p:nvPicPr>
        <p:blipFill>
          <a:blip r:embed="rId3"/>
          <a:stretch>
            <a:fillRect/>
          </a:stretch>
        </p:blipFill>
        <p:spPr>
          <a:xfrm>
            <a:off x="3460121" y="3032156"/>
            <a:ext cx="3112308" cy="1229362"/>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6FEB2B-6C6C-142E-F96B-939DB3CB12FA}"/>
              </a:ext>
            </a:extLst>
          </p:cNvPr>
          <p:cNvSpPr>
            <a:spLocks noGrp="1"/>
          </p:cNvSpPr>
          <p:nvPr>
            <p:ph sz="half" idx="1"/>
          </p:nvPr>
        </p:nvSpPr>
        <p:spPr>
          <a:xfrm>
            <a:off x="362918" y="1193429"/>
            <a:ext cx="2914650" cy="322400"/>
          </a:xfrm>
        </p:spPr>
        <p:txBody>
          <a:bodyPr/>
          <a:lstStyle/>
          <a:p>
            <a:r>
              <a:rPr lang="en-US" dirty="0"/>
              <a:t>Science</a:t>
            </a:r>
          </a:p>
        </p:txBody>
      </p:sp>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19453" y="5506991"/>
            <a:ext cx="2914650" cy="322400"/>
          </a:xfrm>
        </p:spPr>
        <p:txBody>
          <a:bodyPr/>
          <a:lstStyle/>
          <a:p>
            <a:r>
              <a:rPr lang="en-US" dirty="0"/>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12" name="TextBox 11">
            <a:extLst>
              <a:ext uri="{FF2B5EF4-FFF2-40B4-BE49-F238E27FC236}">
                <a16:creationId xmlns:a16="http://schemas.microsoft.com/office/drawing/2014/main" id="{19D2F682-2757-D046-79FF-43A082319E29}"/>
              </a:ext>
            </a:extLst>
          </p:cNvPr>
          <p:cNvSpPr txBox="1"/>
          <p:nvPr/>
        </p:nvSpPr>
        <p:spPr>
          <a:xfrm>
            <a:off x="362918" y="1378542"/>
            <a:ext cx="2903769" cy="3816429"/>
          </a:xfrm>
          <a:prstGeom prst="rect">
            <a:avLst/>
          </a:prstGeom>
          <a:noFill/>
        </p:spPr>
        <p:txBody>
          <a:bodyPr wrap="square">
            <a:spAutoFit/>
          </a:bodyPr>
          <a:lstStyle/>
          <a:p>
            <a:pPr algn="l" rtl="0" fontAlgn="base"/>
            <a:r>
              <a:rPr lang="en-GB" sz="1100" b="0" i="0" u="none" strike="noStrike" dirty="0">
                <a:effectLst/>
                <a:latin typeface="Helvetica" pitchFamily="2" charset="0"/>
              </a:rPr>
              <a:t>For science this term, the children will begin by exploring the topic of rocks and soils. </a:t>
            </a:r>
            <a:endParaRPr lang="en-GB" sz="1100" dirty="0">
              <a:latin typeface="Helvetica" pitchFamily="2" charset="0"/>
            </a:endParaRPr>
          </a:p>
          <a:p>
            <a:pPr algn="l" rtl="0" fontAlgn="base"/>
            <a:r>
              <a:rPr lang="en-GB" sz="1100" b="0" i="0" u="none" strike="noStrike" dirty="0">
                <a:effectLst/>
                <a:latin typeface="Helvetica" pitchFamily="2" charset="0"/>
              </a:rPr>
              <a:t>They will compare and group together different kinds of rocks based on their appearance and simple physical properties. They will learn how sedimentary, metamorphic and igneous rocks are formed. They will describe how fossils are formed and recognise that soils are made from rocks and organic matter. </a:t>
            </a:r>
          </a:p>
          <a:p>
            <a:pPr algn="l" rtl="0" fontAlgn="base"/>
            <a:r>
              <a:rPr lang="en-GB" sz="1100" dirty="0">
                <a:latin typeface="Helvetica" pitchFamily="2" charset="0"/>
              </a:rPr>
              <a:t>The children will test the permeability of different soils to find out which type of soil offers the best drainage. </a:t>
            </a:r>
            <a:endParaRPr lang="en-GB" sz="1100" b="0" i="0" u="none" strike="noStrike" dirty="0">
              <a:effectLst/>
              <a:latin typeface="Helvetica" pitchFamily="2" charset="0"/>
            </a:endParaRPr>
          </a:p>
          <a:p>
            <a:pPr algn="l" rtl="0" fontAlgn="base"/>
            <a:endParaRPr lang="en-GB" sz="1100" dirty="0">
              <a:latin typeface="Helvetica" pitchFamily="2" charset="0"/>
            </a:endParaRPr>
          </a:p>
          <a:p>
            <a:pPr algn="l" rtl="0" fontAlgn="base"/>
            <a:endParaRPr lang="en-GB" sz="1100" b="0" i="0" u="none" strike="noStrike" dirty="0">
              <a:effectLst/>
              <a:latin typeface="Helvetica" pitchFamily="2" charset="0"/>
            </a:endParaRPr>
          </a:p>
          <a:p>
            <a:pPr algn="l" rtl="0" fontAlgn="base"/>
            <a:endParaRPr lang="en-GB" sz="1100" dirty="0">
              <a:latin typeface="Helvetica" pitchFamily="2" charset="0"/>
            </a:endParaRPr>
          </a:p>
          <a:p>
            <a:pPr algn="l" rtl="0" fontAlgn="base"/>
            <a:endParaRPr lang="en-GB" sz="1100" b="0" i="0" u="none" strike="noStrike" dirty="0">
              <a:effectLst/>
              <a:latin typeface="Helvetica" pitchFamily="2" charset="0"/>
            </a:endParaRPr>
          </a:p>
          <a:p>
            <a:pPr algn="l" rtl="0" fontAlgn="base"/>
            <a:endParaRPr lang="en-GB" sz="1100" dirty="0">
              <a:latin typeface="Helvetica" pitchFamily="2" charset="0"/>
            </a:endParaRPr>
          </a:p>
          <a:p>
            <a:pPr algn="l" rtl="0" fontAlgn="base"/>
            <a:endParaRPr lang="en-GB" sz="1100" dirty="0">
              <a:latin typeface="Helvetica" pitchFamily="2" charset="0"/>
            </a:endParaRPr>
          </a:p>
          <a:p>
            <a:pPr algn="l" rtl="0" fontAlgn="base"/>
            <a:endParaRPr lang="en-GB" sz="1100" dirty="0">
              <a:latin typeface="Helvetica" pitchFamily="2" charset="0"/>
            </a:endParaRPr>
          </a:p>
          <a:p>
            <a:pPr algn="l" rtl="0" fontAlgn="base"/>
            <a:endParaRPr lang="en-GB" sz="1100" dirty="0">
              <a:latin typeface="Helvetica" pitchFamily="2" charset="0"/>
            </a:endParaRPr>
          </a:p>
          <a:p>
            <a:pPr algn="l" rtl="0" fontAlgn="base"/>
            <a:endParaRPr lang="en-GB" sz="1100" b="0" i="0" u="none" strike="noStrike" dirty="0">
              <a:effectLst/>
              <a:latin typeface="Helvetica" pitchFamily="2" charset="0"/>
            </a:endParaRPr>
          </a:p>
        </p:txBody>
      </p:sp>
      <p:sp>
        <p:nvSpPr>
          <p:cNvPr id="14" name="TextBox 13">
            <a:extLst>
              <a:ext uri="{FF2B5EF4-FFF2-40B4-BE49-F238E27FC236}">
                <a16:creationId xmlns:a16="http://schemas.microsoft.com/office/drawing/2014/main" id="{9CA71944-BC00-14C0-EF5C-D1A32716A536}"/>
              </a:ext>
            </a:extLst>
          </p:cNvPr>
          <p:cNvSpPr txBox="1"/>
          <p:nvPr/>
        </p:nvSpPr>
        <p:spPr>
          <a:xfrm>
            <a:off x="3299051" y="1285259"/>
            <a:ext cx="2903769" cy="2123658"/>
          </a:xfrm>
          <a:prstGeom prst="rect">
            <a:avLst/>
          </a:prstGeom>
          <a:noFill/>
        </p:spPr>
        <p:txBody>
          <a:bodyPr wrap="square">
            <a:spAutoFit/>
          </a:bodyPr>
          <a:lstStyle/>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r>
              <a:rPr lang="en-GB" sz="1100" dirty="0">
                <a:solidFill>
                  <a:srgbClr val="000000"/>
                </a:solidFill>
                <a:latin typeface="Helvetica" pitchFamily="2" charset="0"/>
              </a:rPr>
              <a:t>  </a:t>
            </a: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b="0" i="0" u="none" strike="noStrike" dirty="0">
              <a:solidFill>
                <a:srgbClr val="000000"/>
              </a:solidFill>
              <a:effectLst/>
              <a:latin typeface="Helvetica" pitchFamily="2" charset="0"/>
            </a:endParaRPr>
          </a:p>
          <a:p>
            <a:pPr fontAlgn="base"/>
            <a:endParaRPr lang="en-GB" sz="1100" b="0" i="0" u="none" strike="noStrike" dirty="0">
              <a:solidFill>
                <a:srgbClr val="000000"/>
              </a:solidFill>
              <a:effectLst/>
              <a:latin typeface="Helvetica" pitchFamily="2" charset="0"/>
            </a:endParaRPr>
          </a:p>
        </p:txBody>
      </p:sp>
      <p:sp>
        <p:nvSpPr>
          <p:cNvPr id="15" name="TextBox 14">
            <a:extLst>
              <a:ext uri="{FF2B5EF4-FFF2-40B4-BE49-F238E27FC236}">
                <a16:creationId xmlns:a16="http://schemas.microsoft.com/office/drawing/2014/main" id="{512D384E-4DB1-A28A-6CE9-2909456EF86D}"/>
              </a:ext>
            </a:extLst>
          </p:cNvPr>
          <p:cNvSpPr txBox="1"/>
          <p:nvPr/>
        </p:nvSpPr>
        <p:spPr>
          <a:xfrm>
            <a:off x="238830" y="5722428"/>
            <a:ext cx="6299717" cy="1277273"/>
          </a:xfrm>
          <a:prstGeom prst="rect">
            <a:avLst/>
          </a:prstGeom>
          <a:noFill/>
        </p:spPr>
        <p:txBody>
          <a:bodyPr wrap="square">
            <a:spAutoFit/>
          </a:bodyPr>
          <a:lstStyle/>
          <a:p>
            <a:pPr fontAlgn="base"/>
            <a:r>
              <a:rPr lang="en-GB" sz="1100" dirty="0">
                <a:latin typeface="Helvetica" pitchFamily="2" charset="0"/>
              </a:rPr>
              <a:t>This term, we will be taking year 3 &amp; 4 to the Verulamium Museum in St. Albans where they will take part in a market workshop. </a:t>
            </a:r>
            <a:r>
              <a:rPr lang="en-GB" sz="1100" b="0" i="0" u="none" strike="noStrike" dirty="0">
                <a:effectLst/>
                <a:latin typeface="Helvetica" pitchFamily="2" charset="0"/>
              </a:rPr>
              <a:t>During the interactive workshop the children will dress up as the Romans of Verulamium, and be tasked with investigating the market and finding the Roman objects on their shopping lists. Students will handle replica items that reflect the artefacts discovered during excavations at Verulamium and will be </a:t>
            </a:r>
            <a:r>
              <a:rPr lang="en-GB" sz="1100" dirty="0">
                <a:latin typeface="Helvetica" pitchFamily="2" charset="0"/>
              </a:rPr>
              <a:t>an </a:t>
            </a:r>
            <a:r>
              <a:rPr lang="en-GB" sz="1100" b="0" i="0" u="none" strike="noStrike" dirty="0">
                <a:effectLst/>
                <a:latin typeface="Helvetica" pitchFamily="2" charset="0"/>
              </a:rPr>
              <a:t>exciting way for the children  to increase and develop their knowledge of Roman daily life.</a:t>
            </a:r>
            <a:r>
              <a:rPr lang="en-GB" sz="1100" dirty="0">
                <a:latin typeface="Helvetica" pitchFamily="2" charset="0"/>
              </a:rPr>
              <a:t> They will have some time to explore the rest of the museum and local excavations. </a:t>
            </a:r>
          </a:p>
        </p:txBody>
      </p:sp>
      <p:pic>
        <p:nvPicPr>
          <p:cNvPr id="5" name="Picture 4">
            <a:extLst>
              <a:ext uri="{FF2B5EF4-FFF2-40B4-BE49-F238E27FC236}">
                <a16:creationId xmlns:a16="http://schemas.microsoft.com/office/drawing/2014/main" id="{7544FCF1-6323-A30C-F9E2-347F1D1FD6A5}"/>
              </a:ext>
            </a:extLst>
          </p:cNvPr>
          <p:cNvPicPr>
            <a:picLocks noChangeAspect="1"/>
          </p:cNvPicPr>
          <p:nvPr/>
        </p:nvPicPr>
        <p:blipFill>
          <a:blip r:embed="rId2"/>
          <a:stretch>
            <a:fillRect/>
          </a:stretch>
        </p:blipFill>
        <p:spPr>
          <a:xfrm>
            <a:off x="620963" y="3862027"/>
            <a:ext cx="1899668" cy="1355439"/>
          </a:xfrm>
          <a:prstGeom prst="rect">
            <a:avLst/>
          </a:prstGeom>
        </p:spPr>
      </p:pic>
      <p:pic>
        <p:nvPicPr>
          <p:cNvPr id="7" name="Picture 6">
            <a:extLst>
              <a:ext uri="{FF2B5EF4-FFF2-40B4-BE49-F238E27FC236}">
                <a16:creationId xmlns:a16="http://schemas.microsoft.com/office/drawing/2014/main" id="{44A813EB-C21B-8C92-F2E9-31014D9A6574}"/>
              </a:ext>
            </a:extLst>
          </p:cNvPr>
          <p:cNvPicPr>
            <a:picLocks noChangeAspect="1"/>
          </p:cNvPicPr>
          <p:nvPr/>
        </p:nvPicPr>
        <p:blipFill>
          <a:blip r:embed="rId3"/>
          <a:stretch>
            <a:fillRect/>
          </a:stretch>
        </p:blipFill>
        <p:spPr>
          <a:xfrm>
            <a:off x="1570797" y="7145443"/>
            <a:ext cx="3359542" cy="1711275"/>
          </a:xfrm>
          <a:prstGeom prst="rect">
            <a:avLst/>
          </a:prstGeom>
        </p:spPr>
      </p:pic>
      <p:sp>
        <p:nvSpPr>
          <p:cNvPr id="8" name="TextBox 7">
            <a:extLst>
              <a:ext uri="{FF2B5EF4-FFF2-40B4-BE49-F238E27FC236}">
                <a16:creationId xmlns:a16="http://schemas.microsoft.com/office/drawing/2014/main" id="{8E606D33-9E8A-D233-305C-170F0E07EB5F}"/>
              </a:ext>
            </a:extLst>
          </p:cNvPr>
          <p:cNvSpPr txBox="1"/>
          <p:nvPr/>
        </p:nvSpPr>
        <p:spPr>
          <a:xfrm>
            <a:off x="3388689" y="550457"/>
            <a:ext cx="2903769" cy="5065169"/>
          </a:xfrm>
          <a:prstGeom prst="rect">
            <a:avLst/>
          </a:prstGeom>
          <a:noFill/>
        </p:spPr>
        <p:txBody>
          <a:bodyPr wrap="square">
            <a:spAutoFit/>
          </a:bodyPr>
          <a:lstStyle/>
          <a:p>
            <a:pPr algn="l" rtl="0" fontAlgn="base"/>
            <a:endParaRPr lang="en-GB" sz="1100" dirty="0">
              <a:latin typeface="Helvetica" pitchFamily="2" charset="0"/>
            </a:endParaRPr>
          </a:p>
          <a:p>
            <a:pPr algn="l" rtl="0" fontAlgn="base"/>
            <a:endParaRPr lang="en-GB" sz="1100" b="0" i="0" u="none" strike="noStrike" dirty="0">
              <a:effectLst/>
              <a:latin typeface="Helvetica" pitchFamily="2" charset="0"/>
            </a:endParaRPr>
          </a:p>
          <a:p>
            <a:pPr algn="l" rtl="0" fontAlgn="base"/>
            <a:endParaRPr lang="en-GB" sz="1100" dirty="0">
              <a:latin typeface="Helvetica" pitchFamily="2" charset="0"/>
            </a:endParaRPr>
          </a:p>
          <a:p>
            <a:pPr algn="l" rtl="0" fontAlgn="base"/>
            <a:endParaRPr lang="en-GB" sz="1100" b="0" i="0" u="none" strike="noStrike" dirty="0">
              <a:effectLst/>
              <a:latin typeface="Helvetica" pitchFamily="2" charset="0"/>
            </a:endParaRPr>
          </a:p>
          <a:p>
            <a:pPr>
              <a:lnSpc>
                <a:spcPct val="107000"/>
              </a:lnSpc>
              <a:spcAft>
                <a:spcPts val="800"/>
              </a:spcAft>
            </a:pPr>
            <a:r>
              <a:rPr lang="en-GB" sz="1100" b="0" i="0" u="none" strike="noStrike" dirty="0">
                <a:effectLst/>
                <a:latin typeface="Helvetica" pitchFamily="2" charset="0"/>
              </a:rPr>
              <a:t>In the second half of term, the children will explore the topic of sound. They will learn that sounds are made by </a:t>
            </a:r>
            <a:r>
              <a:rPr lang="en-GB" sz="1100" dirty="0">
                <a:effectLst/>
                <a:latin typeface="Helvetica" pitchFamily="2" charset="0"/>
                <a:ea typeface="Calibri" panose="020F0502020204030204" pitchFamily="34" charset="0"/>
                <a:cs typeface="Arial" panose="020B0604020202020204" pitchFamily="34" charset="0"/>
              </a:rPr>
              <a:t>something vibrating.</a:t>
            </a:r>
            <a:r>
              <a:rPr lang="en-GB" sz="1100" dirty="0">
                <a:latin typeface="Helvetica" pitchFamily="2" charset="0"/>
                <a:ea typeface="Calibri" panose="020F0502020204030204" pitchFamily="34" charset="0"/>
                <a:cs typeface="Times New Roman" panose="02020603050405020304" pitchFamily="18" charset="0"/>
              </a:rPr>
              <a:t> They will r</a:t>
            </a:r>
            <a:r>
              <a:rPr lang="en-GB" sz="1100" dirty="0">
                <a:effectLst/>
                <a:latin typeface="Helvetica" pitchFamily="2" charset="0"/>
                <a:ea typeface="Calibri" panose="020F0502020204030204" pitchFamily="34" charset="0"/>
                <a:cs typeface="Arial" panose="020B0604020202020204" pitchFamily="34" charset="0"/>
              </a:rPr>
              <a:t>ecognise that vibrations from sounds travel through a medium to the ear. The will experiment by </a:t>
            </a:r>
            <a:r>
              <a:rPr lang="en-US" sz="1100" dirty="0">
                <a:solidFill>
                  <a:srgbClr val="000000"/>
                </a:solidFill>
                <a:effectLst/>
                <a:latin typeface="Helvetica" pitchFamily="2" charset="0"/>
                <a:ea typeface="Times New Roman" panose="02020603050405020304" pitchFamily="18" charset="0"/>
                <a:cs typeface="Arial" panose="020B0604020202020204" pitchFamily="34" charset="0"/>
              </a:rPr>
              <a:t>finding patterns between the pitch and volume of a sound and features of the object that produce it. They will also explore how sounds get fainter as the distance from the sound source increases.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p:txBody>
      </p:sp>
      <p:pic>
        <p:nvPicPr>
          <p:cNvPr id="9" name="Picture 8" descr="A person playing a drum&#10;&#10;Description automatically generated">
            <a:extLst>
              <a:ext uri="{FF2B5EF4-FFF2-40B4-BE49-F238E27FC236}">
                <a16:creationId xmlns:a16="http://schemas.microsoft.com/office/drawing/2014/main" id="{E26EF8F1-91C5-2F4B-34BD-0F64A59430B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20319" y="3719329"/>
            <a:ext cx="1725446" cy="1458743"/>
          </a:xfrm>
          <a:prstGeom prst="rect">
            <a:avLst/>
          </a:prstGeom>
          <a:noFill/>
          <a:ln>
            <a:noFill/>
          </a:ln>
        </p:spPr>
      </p:pic>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2" ma:contentTypeDescription="Create a new document." ma:contentTypeScope="" ma:versionID="93b2ad6fbdb6c3f5ce9431c2f673ea54">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819f6229c5d1b5bc59b853c2f3110859"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Props1.xml><?xml version="1.0" encoding="utf-8"?>
<ds:datastoreItem xmlns:ds="http://schemas.openxmlformats.org/officeDocument/2006/customXml" ds:itemID="{83D4CFA5-00F8-4E64-A5CC-5DC39126A952}">
  <ds:schemaRefs>
    <ds:schemaRef ds:uri="http://schemas.microsoft.com/sharepoint/v3/contenttype/forms"/>
  </ds:schemaRefs>
</ds:datastoreItem>
</file>

<file path=customXml/itemProps2.xml><?xml version="1.0" encoding="utf-8"?>
<ds:datastoreItem xmlns:ds="http://schemas.openxmlformats.org/officeDocument/2006/customXml" ds:itemID="{919CD3D1-B849-434F-8835-AC7119D3D1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6307a91-d7b4-4bed-97b2-3ea042accedb"/>
    <ds:schemaRef ds:uri="7769f6e9-3d71-4df9-b870-758db05e33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AA7D896-CCD0-42DC-869C-2931AB870CBD}">
  <ds:schemaRefs>
    <ds:schemaRef ds:uri="http://schemas.microsoft.com/office/2006/metadata/properties"/>
    <ds:schemaRef ds:uri="http://schemas.microsoft.com/office/infopath/2007/PartnerControls"/>
    <ds:schemaRef ds:uri="http://schemas.microsoft.com/sharepoint/v3"/>
    <ds:schemaRef ds:uri="7769f6e9-3d71-4df9-b870-758db05e3314"/>
    <ds:schemaRef ds:uri="96307a91-d7b4-4bed-97b2-3ea042accedb"/>
  </ds:schemaRefs>
</ds:datastoreItem>
</file>

<file path=docProps/app.xml><?xml version="1.0" encoding="utf-8"?>
<Properties xmlns="http://schemas.openxmlformats.org/officeDocument/2006/extended-properties" xmlns:vt="http://schemas.openxmlformats.org/officeDocument/2006/docPropsVTypes">
  <Template>Office Theme</Template>
  <TotalTime>3163</TotalTime>
  <Words>1447</Words>
  <Application>Microsoft Office PowerPoint</Application>
  <PresentationFormat>A4 Paper (210x297 mm)</PresentationFormat>
  <Paragraphs>115</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The Big Picture – Beneath the Surface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Helen Mitchell</cp:lastModifiedBy>
  <cp:revision>30</cp:revision>
  <dcterms:created xsi:type="dcterms:W3CDTF">2023-07-18T11:52:19Z</dcterms:created>
  <dcterms:modified xsi:type="dcterms:W3CDTF">2026-09-11T12:46:10Z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ies>
</file>