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70" r:id="rId9"/>
    <p:sldId id="301" r:id="rId10"/>
    <p:sldId id="302" r:id="rId11"/>
    <p:sldId id="263" r:id="rId12"/>
    <p:sldId id="264" r:id="rId13"/>
    <p:sldId id="303" r:id="rId14"/>
    <p:sldId id="265" r:id="rId15"/>
    <p:sldId id="269" r:id="rId16"/>
    <p:sldId id="26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58"/>
    <p:restoredTop sz="95934"/>
  </p:normalViewPr>
  <p:slideViewPr>
    <p:cSldViewPr snapToGrid="0" snapToObjects="1">
      <p:cViewPr varScale="1">
        <p:scale>
          <a:sx n="55" d="100"/>
          <a:sy n="55" d="100"/>
        </p:scale>
        <p:origin x="72" y="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C543B5-CFB1-D24F-B177-067BAC2F32C1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9D7F0-471D-EA4E-BF6D-0DD4D3D89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621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536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tx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582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612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624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accent2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ACB7F33-3679-838E-FE45-B1188D0C2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210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tx2"/>
              </a:buClr>
              <a:defRPr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FEFE0B2-0448-8DE3-3342-F49BB2D4A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470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Here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B1F06E-9879-3B64-9C94-8AD353E1F2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152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2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Here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6D60C31E-BF1D-A1F0-A326-C4962C1991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700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Here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D7C2F104-F52B-F153-6FFF-69E188DF12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545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  <a:lvl2pPr>
              <a:defRPr>
                <a:latin typeface="Helvetica" pitchFamily="2" charset="0"/>
              </a:defRPr>
            </a:lvl2pPr>
            <a:lvl3pPr>
              <a:defRPr>
                <a:latin typeface="Helvetica" pitchFamily="2" charset="0"/>
              </a:defRPr>
            </a:lvl3pPr>
            <a:lvl4pPr>
              <a:defRPr>
                <a:latin typeface="Helvetica" pitchFamily="2" charset="0"/>
              </a:defRPr>
            </a:lvl4pPr>
            <a:lvl5pPr>
              <a:defRPr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535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" pitchFamily="2" charset="0"/>
              </a:defRPr>
            </a:lvl1pPr>
            <a:lvl2pPr>
              <a:defRPr>
                <a:solidFill>
                  <a:schemeClr val="bg1"/>
                </a:solidFill>
                <a:latin typeface="Helvetica" pitchFamily="2" charset="0"/>
              </a:defRPr>
            </a:lvl2pPr>
            <a:lvl3pPr>
              <a:defRPr>
                <a:solidFill>
                  <a:schemeClr val="bg1"/>
                </a:solidFill>
                <a:latin typeface="Helvetica" pitchFamily="2" charset="0"/>
              </a:defRPr>
            </a:lvl3pPr>
            <a:lvl4pPr>
              <a:defRPr>
                <a:solidFill>
                  <a:schemeClr val="bg1"/>
                </a:solidFill>
                <a:latin typeface="Helvetica" pitchFamily="2" charset="0"/>
              </a:defRPr>
            </a:lvl4pPr>
            <a:lvl5pPr>
              <a:defRPr>
                <a:solidFill>
                  <a:schemeClr val="bg1"/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898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" pitchFamily="2" charset="0"/>
              </a:defRPr>
            </a:lvl1pPr>
            <a:lvl2pPr>
              <a:defRPr>
                <a:solidFill>
                  <a:schemeClr val="bg1"/>
                </a:solidFill>
                <a:latin typeface="Helvetica" pitchFamily="2" charset="0"/>
              </a:defRPr>
            </a:lvl2pPr>
            <a:lvl3pPr>
              <a:defRPr>
                <a:solidFill>
                  <a:schemeClr val="bg1"/>
                </a:solidFill>
                <a:latin typeface="Helvetica" pitchFamily="2" charset="0"/>
              </a:defRPr>
            </a:lvl3pPr>
            <a:lvl4pPr>
              <a:defRPr>
                <a:solidFill>
                  <a:schemeClr val="bg1"/>
                </a:solidFill>
                <a:latin typeface="Helvetica" pitchFamily="2" charset="0"/>
              </a:defRPr>
            </a:lvl4pPr>
            <a:lvl5pPr>
              <a:defRPr>
                <a:solidFill>
                  <a:schemeClr val="bg1"/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617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/>
          <a:p>
            <a:r>
              <a:rPr lang="en-GB" dirty="0"/>
              <a:t>Click to edit Sub title style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821C4841-EF6C-A4B0-7409-477CB4F7798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68687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239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Sub title style</a:t>
            </a:r>
            <a:endParaRPr lang="en-US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EA3752D5-AE9A-539F-43BB-621A250920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81940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489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Sub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6E4641-3EFE-53B0-1879-6C8DF344ABE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68687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137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042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141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3518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8345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4980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43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3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4174"/>
            <a:ext cx="10515600" cy="84482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33C2F-01B4-6D47-2EB5-200352175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3551583"/>
            <a:ext cx="5181600" cy="25582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11FF6A-8B8A-819A-DB1B-89121DB60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3551583"/>
            <a:ext cx="5181600" cy="25582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786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628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5157787" cy="4272790"/>
          </a:xfrm>
        </p:spPr>
        <p:txBody>
          <a:bodyPr/>
          <a:lstStyle>
            <a:lvl1pPr>
              <a:buClr>
                <a:schemeClr val="tx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49278" y="1690689"/>
            <a:ext cx="4986131" cy="4272790"/>
          </a:xfrm>
        </p:spPr>
        <p:txBody>
          <a:bodyPr/>
          <a:lstStyle>
            <a:lvl1pPr>
              <a:buClr>
                <a:schemeClr val="tx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1068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7343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65543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50238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21534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5654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0690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41DB13-7F18-79F1-1739-2681F9510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78991-9873-2D1E-21C1-000A345764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22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89065-5A93-D0E2-E66F-075AC2D1EF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6829" y="6286045"/>
            <a:ext cx="685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051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62" r:id="rId5"/>
    <p:sldLayoutId id="2147483663" r:id="rId6"/>
    <p:sldLayoutId id="2147483684" r:id="rId7"/>
    <p:sldLayoutId id="2147483685" r:id="rId8"/>
    <p:sldLayoutId id="2147483686" r:id="rId9"/>
    <p:sldLayoutId id="2147483664" r:id="rId10"/>
    <p:sldLayoutId id="2147483670" r:id="rId11"/>
    <p:sldLayoutId id="2147483671" r:id="rId12"/>
    <p:sldLayoutId id="2147483652" r:id="rId13"/>
    <p:sldLayoutId id="2147483672" r:id="rId14"/>
    <p:sldLayoutId id="2147483673" r:id="rId15"/>
    <p:sldLayoutId id="2147483665" r:id="rId16"/>
    <p:sldLayoutId id="2147483674" r:id="rId17"/>
    <p:sldLayoutId id="2147483675" r:id="rId18"/>
    <p:sldLayoutId id="2147483666" r:id="rId19"/>
    <p:sldLayoutId id="2147483676" r:id="rId20"/>
    <p:sldLayoutId id="2147483677" r:id="rId21"/>
    <p:sldLayoutId id="2147483667" r:id="rId22"/>
    <p:sldLayoutId id="2147483668" r:id="rId23"/>
    <p:sldLayoutId id="2147483669" r:id="rId24"/>
    <p:sldLayoutId id="2147483678" r:id="rId25"/>
    <p:sldLayoutId id="2147483679" r:id="rId26"/>
    <p:sldLayoutId id="2147483680" r:id="rId27"/>
    <p:sldLayoutId id="2147483681" r:id="rId28"/>
    <p:sldLayoutId id="2147483682" r:id="rId29"/>
    <p:sldLayoutId id="2147483683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office@whitewaltham.org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7C1F9-CAF5-E7C9-9B76-3176ED3349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-2844"/>
            <a:ext cx="6705600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WW Year 3 - Meet the Teacher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F8453-36B1-6A83-CC92-521D7D2C54B6}"/>
              </a:ext>
            </a:extLst>
          </p:cNvPr>
          <p:cNvSpPr txBox="1"/>
          <p:nvPr/>
        </p:nvSpPr>
        <p:spPr>
          <a:xfrm>
            <a:off x="3465261" y="5762395"/>
            <a:ext cx="5641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“Encourage one another and build each other up”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1 Thessalonians 5:11</a:t>
            </a:r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1C31F27A-484A-0563-1D47-07B84CD16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456" y="2704602"/>
            <a:ext cx="2605088" cy="27577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9995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AF8C5A-6A47-863F-3844-8EE6B4D16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3618" y="129430"/>
            <a:ext cx="7805530" cy="1760330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In Year 3, the children will be learning alongside these staff members: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7A7878D-AEE1-6ED7-8969-8F31D28B1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88" y="-105296"/>
            <a:ext cx="3309730" cy="205734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Adults: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474FEDCD-F284-DB7D-EB9A-FCC626F8D915}"/>
              </a:ext>
            </a:extLst>
          </p:cNvPr>
          <p:cNvSpPr txBox="1">
            <a:spLocks/>
          </p:cNvSpPr>
          <p:nvPr/>
        </p:nvSpPr>
        <p:spPr>
          <a:xfrm>
            <a:off x="1828160" y="4493091"/>
            <a:ext cx="3870915" cy="1760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Mr Kellock – Teacher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9A303C18-7F03-A96F-4F57-31FA4DDC1E6A}"/>
              </a:ext>
            </a:extLst>
          </p:cNvPr>
          <p:cNvSpPr txBox="1">
            <a:spLocks/>
          </p:cNvSpPr>
          <p:nvPr/>
        </p:nvSpPr>
        <p:spPr>
          <a:xfrm>
            <a:off x="6096000" y="4493091"/>
            <a:ext cx="5321011" cy="1760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Ms Gault – Teaching Assistant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0A9976-BCD8-9C5E-D1A1-B95828F9E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0480" y="1747957"/>
            <a:ext cx="2156910" cy="323075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1257F4-886A-4BBD-DCCB-9A8725E23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9029" y="1696970"/>
            <a:ext cx="2152491" cy="323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62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05B4C-BC8C-D053-0717-61CD4064A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About Me: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E0868-5E7C-012C-E138-0ABC4433B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635" y="914400"/>
            <a:ext cx="7699513" cy="5195456"/>
          </a:xfrm>
        </p:spPr>
        <p:txBody>
          <a:bodyPr>
            <a:normAutofit/>
          </a:bodyPr>
          <a:lstStyle/>
          <a:p>
            <a:pPr algn="just"/>
            <a:r>
              <a:rPr lang="en-GB" dirty="0">
                <a:latin typeface="Comic Sans MS" panose="030F0702030302020204" pitchFamily="66" charset="0"/>
              </a:rPr>
              <a:t>I g</a:t>
            </a:r>
            <a:r>
              <a:rPr lang="en-GB" sz="2800" dirty="0">
                <a:latin typeface="Comic Sans MS" panose="030F0702030302020204" pitchFamily="66" charset="0"/>
              </a:rPr>
              <a:t>rew up in Bo’ness, Scotland 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I s</a:t>
            </a:r>
            <a:r>
              <a:rPr lang="en-GB" sz="2800" dirty="0">
                <a:latin typeface="Comic Sans MS" panose="030F0702030302020204" pitchFamily="66" charset="0"/>
              </a:rPr>
              <a:t>tudied Sports Studies at the University of Stirling 2020-2023.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I worked for Scottish Rugby for 1 year.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I worked at Farleigh School, Hampshire before arriving at White Waltham. During this time, they sponsored me through my teacher training.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I worked at a Summer camp in Connecticut USA four times. 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I enjoy travelling, rugby and playing guitar!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447C74-AAC7-AFB7-04FB-69C8880E06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853"/>
          <a:stretch/>
        </p:blipFill>
        <p:spPr>
          <a:xfrm>
            <a:off x="612991" y="1938188"/>
            <a:ext cx="2991523" cy="4528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760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241E8D2-C3B3-3F29-1643-7908C3419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Curriculum: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F9EA20-8918-76BE-B515-F29BF7FBBE55}"/>
              </a:ext>
            </a:extLst>
          </p:cNvPr>
          <p:cNvSpPr txBox="1"/>
          <p:nvPr/>
        </p:nvSpPr>
        <p:spPr>
          <a:xfrm>
            <a:off x="6387548" y="2425148"/>
            <a:ext cx="5181600" cy="36847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bg1"/>
                </a:solidFill>
                <a:latin typeface="Helvetica" pitchFamily="2" charset="0"/>
              </a:rPr>
              <a:t>In Autumn term, our overall topic is </a:t>
            </a:r>
            <a:r>
              <a:rPr lang="en-US" sz="2800" b="1">
                <a:solidFill>
                  <a:schemeClr val="bg1"/>
                </a:solidFill>
                <a:latin typeface="Helvetica" pitchFamily="2" charset="0"/>
              </a:rPr>
              <a:t>Pompeii!</a:t>
            </a:r>
            <a:endParaRPr lang="en-US" sz="2800">
              <a:solidFill>
                <a:schemeClr val="bg1"/>
              </a:solidFill>
              <a:latin typeface="Helvetica" pitchFamily="2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>
              <a:solidFill>
                <a:schemeClr val="bg1"/>
              </a:solidFill>
              <a:latin typeface="Helvetica" pitchFamily="2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bg1"/>
                </a:solidFill>
                <a:latin typeface="Helvetica" pitchFamily="2" charset="0"/>
              </a:rPr>
              <a:t>Each subject area that the children will learn is based on our overall topic.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>
              <a:solidFill>
                <a:schemeClr val="bg1"/>
              </a:solidFill>
              <a:latin typeface="Helvetica" pitchFamily="2" charset="0"/>
            </a:endParaRPr>
          </a:p>
        </p:txBody>
      </p:sp>
      <p:pic>
        <p:nvPicPr>
          <p:cNvPr id="2" name="Picture 1" descr="Full-Day Pompeii, Herculaneum &amp; Vesuvius Day Trip">
            <a:extLst>
              <a:ext uri="{FF2B5EF4-FFF2-40B4-BE49-F238E27FC236}">
                <a16:creationId xmlns:a16="http://schemas.microsoft.com/office/drawing/2014/main" id="{5208D17B-C6D4-C1F1-F328-2695FFB7E4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446" r="21009" b="-2"/>
          <a:stretch>
            <a:fillRect/>
          </a:stretch>
        </p:blipFill>
        <p:spPr>
          <a:xfrm>
            <a:off x="917567" y="831850"/>
            <a:ext cx="4608590" cy="5194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47921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B0E1-ACCA-7901-0FEA-36F7017F8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St Albans </a:t>
            </a:r>
            <a:b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Verulamium Museum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5ADE0-5140-5162-803F-3D54D567F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635" y="362064"/>
            <a:ext cx="7868477" cy="5953480"/>
          </a:xfrm>
        </p:spPr>
        <p:txBody>
          <a:bodyPr>
            <a:noAutofit/>
          </a:bodyPr>
          <a:lstStyle/>
          <a:p>
            <a:pPr algn="just" rtl="0" fontAlgn="base"/>
            <a:r>
              <a:rPr lang="en-GB" sz="1800" b="0" i="0" u="none" strike="noStrike" dirty="0">
                <a:effectLst/>
                <a:latin typeface="Comic Sans MS" panose="030F0902030302020204" pitchFamily="66" charset="0"/>
              </a:rPr>
              <a:t>As part of our History curriculum, children in Year 3 will be visiting the Verulamium Museum in St Albans to enrich their learning about the Romans. This educational visit will provide a valuable opportunity for pupils to explore real-life artefacts and discover what life was like in Roman Britain. </a:t>
            </a:r>
          </a:p>
          <a:p>
            <a:pPr algn="just" rtl="0" fontAlgn="base"/>
            <a:endParaRPr lang="en-GB" sz="1800" dirty="0">
              <a:latin typeface="Comic Sans MS" panose="030F0902030302020204" pitchFamily="66" charset="0"/>
            </a:endParaRPr>
          </a:p>
          <a:p>
            <a:pPr algn="just" rtl="0" fontAlgn="base"/>
            <a:r>
              <a:rPr lang="en-GB" sz="1800" b="0" i="0" u="none" strike="noStrike" dirty="0">
                <a:effectLst/>
                <a:latin typeface="Comic Sans MS" panose="030F0902030302020204" pitchFamily="66" charset="0"/>
              </a:rPr>
              <a:t>Through guided workshops, interactive exhibits and hands-on experiences, the children will deepen their understanding of Roman life, including homes, clothing, food and entertainment, supporting the topics covered in class.</a:t>
            </a:r>
          </a:p>
          <a:p>
            <a:pPr algn="just" rtl="0" fontAlgn="base"/>
            <a:endParaRPr lang="en-GB" sz="1600" b="0" i="0" u="none" strike="noStrike" dirty="0">
              <a:effectLst/>
              <a:latin typeface="Comic Sans MS" panose="030F0902030302020204" pitchFamily="66" charset="0"/>
            </a:endParaRPr>
          </a:p>
          <a:p>
            <a:pPr algn="just" rtl="0" fontAlgn="base"/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The visit will take place on </a:t>
            </a:r>
            <a:r>
              <a:rPr lang="en-GB" sz="1800" b="1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Wednesday 16</a:t>
            </a:r>
            <a:r>
              <a:rPr lang="en-GB" sz="1800" b="1" i="0" u="none" strike="noStrike" baseline="3000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th</a:t>
            </a:r>
            <a:r>
              <a:rPr lang="en-GB" sz="1800" b="1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 September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.</a:t>
            </a:r>
          </a:p>
          <a:p>
            <a:pPr marL="0" indent="0" algn="just" rtl="0" fontAlgn="base">
              <a:buNone/>
            </a:pPr>
            <a:endParaRPr lang="en-GB" sz="1600" b="0" i="0" u="none" strike="noStrike" dirty="0">
              <a:effectLst/>
              <a:latin typeface="Comic Sans MS" panose="030F0902030302020204" pitchFamily="66" charset="0"/>
            </a:endParaRPr>
          </a:p>
          <a:p>
            <a:pPr algn="just" rtl="0" fontAlgn="base"/>
            <a:r>
              <a:rPr lang="en-GB" sz="1800" b="0" i="0" u="none" strike="noStrike" dirty="0">
                <a:effectLst/>
                <a:latin typeface="Comic Sans MS" panose="030F0902030302020204" pitchFamily="66" charset="0"/>
              </a:rPr>
              <a:t>The children will need to wear school uniform and a waterproof coat. They will need appropriate footwear for the farm depending upon the weather i.e. wellington boots. They will need a packed lunch and a water bottle. </a:t>
            </a:r>
            <a:endParaRPr lang="en-GB" sz="1600" dirty="0">
              <a:latin typeface="Comic Sans MS" panose="030F0902030302020204" pitchFamily="66" charset="0"/>
            </a:endParaRPr>
          </a:p>
          <a:p>
            <a:endParaRPr lang="en-GB" sz="2400" dirty="0"/>
          </a:p>
        </p:txBody>
      </p:sp>
      <p:pic>
        <p:nvPicPr>
          <p:cNvPr id="5" name="Picture 4" descr="A house with white flowers&#10;&#10;Description automatically generated">
            <a:extLst>
              <a:ext uri="{FF2B5EF4-FFF2-40B4-BE49-F238E27FC236}">
                <a16:creationId xmlns:a16="http://schemas.microsoft.com/office/drawing/2014/main" id="{C35E3A83-4054-224A-ED6E-05D9010921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888" y="3671986"/>
            <a:ext cx="3309730" cy="240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25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0794A-9452-CC6D-2CC1-F6900F57F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63219" y="153095"/>
            <a:ext cx="7756499" cy="135469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Autumn Key Dates: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83D68E-D065-93CB-2BD4-DFEBF06AF9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3269" y="1693314"/>
            <a:ext cx="8905462" cy="3342514"/>
          </a:xfrm>
        </p:spPr>
        <p:txBody>
          <a:bodyPr>
            <a:noAutofit/>
          </a:bodyPr>
          <a:lstStyle/>
          <a:p>
            <a:pPr algn="ctr"/>
            <a:r>
              <a:rPr lang="en-GB" sz="1800" dirty="0">
                <a:latin typeface="Comic Sans MS" panose="030F0702030302020204" pitchFamily="66" charset="0"/>
              </a:rPr>
              <a:t>Wednesday 16th September - Visit to St. Albans Verulamium</a:t>
            </a:r>
          </a:p>
          <a:p>
            <a:pPr algn="ctr"/>
            <a:endParaRPr lang="en-GB" sz="1800" dirty="0">
              <a:latin typeface="Comic Sans MS" panose="030F0702030302020204" pitchFamily="66" charset="0"/>
            </a:endParaRPr>
          </a:p>
          <a:p>
            <a:pPr algn="ctr"/>
            <a:r>
              <a:rPr lang="en-GB" sz="1800" dirty="0">
                <a:latin typeface="Comic Sans MS" panose="030F0702030302020204" pitchFamily="66" charset="0"/>
              </a:rPr>
              <a:t>Monday 28th September - White Waltham Harvest Festival </a:t>
            </a:r>
          </a:p>
          <a:p>
            <a:pPr algn="ctr"/>
            <a:endParaRPr lang="en-GB" sz="1800" dirty="0">
              <a:latin typeface="Comic Sans MS" panose="030F0702030302020204" pitchFamily="66" charset="0"/>
            </a:endParaRPr>
          </a:p>
          <a:p>
            <a:pPr algn="ctr"/>
            <a:r>
              <a:rPr lang="en-GB" sz="1800" dirty="0">
                <a:latin typeface="Comic Sans MS" panose="030F0702030302020204" pitchFamily="66" charset="0"/>
              </a:rPr>
              <a:t>Tuesday 20th October - Parents Evening</a:t>
            </a:r>
          </a:p>
          <a:p>
            <a:pPr algn="ctr"/>
            <a:endParaRPr lang="en-GB" sz="1800" dirty="0">
              <a:latin typeface="Comic Sans MS" panose="030F0702030302020204" pitchFamily="66" charset="0"/>
            </a:endParaRPr>
          </a:p>
          <a:p>
            <a:pPr algn="ctr"/>
            <a:r>
              <a:rPr lang="en-GB" sz="1800" dirty="0">
                <a:latin typeface="Comic Sans MS" panose="030F0702030302020204" pitchFamily="66" charset="0"/>
              </a:rPr>
              <a:t>Thursday 22nd October - Parents Evening </a:t>
            </a:r>
          </a:p>
          <a:p>
            <a:pPr algn="ctr"/>
            <a:endParaRPr lang="en-GB" sz="1800" dirty="0">
              <a:latin typeface="Comic Sans MS" panose="030F0702030302020204" pitchFamily="66" charset="0"/>
            </a:endParaRPr>
          </a:p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18EFC0-D843-2A18-FB18-E114B847C62F}"/>
              </a:ext>
            </a:extLst>
          </p:cNvPr>
          <p:cNvSpPr txBox="1"/>
          <p:nvPr/>
        </p:nvSpPr>
        <p:spPr>
          <a:xfrm>
            <a:off x="2193235" y="5406887"/>
            <a:ext cx="78055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There will be key dates for the rest of the year outlined on the class page on the school website.</a:t>
            </a:r>
          </a:p>
        </p:txBody>
      </p:sp>
    </p:spTree>
    <p:extLst>
      <p:ext uri="{BB962C8B-B14F-4D97-AF65-F5344CB8AC3E}">
        <p14:creationId xmlns:p14="http://schemas.microsoft.com/office/powerpoint/2010/main" val="1904422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79B6C-DCFD-7C04-FC8C-50E6393A6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>
            <a:normAutofit fontScale="85000" lnSpcReduction="10000"/>
          </a:bodyPr>
          <a:lstStyle/>
          <a:p>
            <a:pPr fontAlgn="base"/>
            <a:endParaRPr lang="en-GB" sz="1500" dirty="0"/>
          </a:p>
          <a:p>
            <a:pPr fontAlgn="base"/>
            <a:r>
              <a:rPr lang="en-GB" sz="1900" dirty="0"/>
              <a:t>In September, we will reaffirm the expectations of both the teacher and the pupil in the classroom and around the school.</a:t>
            </a:r>
          </a:p>
          <a:p>
            <a:pPr fontAlgn="base"/>
            <a:endParaRPr lang="en-GB" sz="1900" dirty="0"/>
          </a:p>
          <a:p>
            <a:pPr fontAlgn="base"/>
            <a:r>
              <a:rPr lang="en-GB" sz="1900" dirty="0"/>
              <a:t>In Year 3, our number 1 rule is to always be respectful. This means listening to the ideas of other and paying attention when a staff member is talking. </a:t>
            </a:r>
          </a:p>
          <a:p>
            <a:pPr fontAlgn="base"/>
            <a:endParaRPr lang="en-GB" sz="1900" dirty="0"/>
          </a:p>
          <a:p>
            <a:pPr fontAlgn="base"/>
            <a:r>
              <a:rPr lang="en-GB" sz="1900" dirty="0"/>
              <a:t>The children will grow to become visible role-models for younger years.</a:t>
            </a:r>
          </a:p>
          <a:p>
            <a:pPr marL="0" indent="0" fontAlgn="base">
              <a:buNone/>
            </a:pPr>
            <a:endParaRPr lang="en-GB" sz="1900" dirty="0"/>
          </a:p>
          <a:p>
            <a:pPr fontAlgn="base"/>
            <a:r>
              <a:rPr lang="en-GB" sz="1900" dirty="0"/>
              <a:t>From the onset, I will encourage the children to treat others as they’d wish to be treated themselves.</a:t>
            </a:r>
          </a:p>
          <a:p>
            <a:pPr marL="0" indent="0" fontAlgn="base">
              <a:buNone/>
            </a:pPr>
            <a:endParaRPr lang="en-GB" sz="1900" dirty="0"/>
          </a:p>
          <a:p>
            <a:pPr fontAlgn="base"/>
            <a:r>
              <a:rPr lang="en-GB" sz="1900" dirty="0"/>
              <a:t>It is important that the children recognise the need to become slightly more responsible moving up to Year 3. This includes taking care of personal items and equipment and each other. </a:t>
            </a:r>
          </a:p>
          <a:p>
            <a:pPr fontAlgn="base"/>
            <a:endParaRPr lang="en-GB" sz="1900" dirty="0"/>
          </a:p>
          <a:p>
            <a:pPr fontAlgn="base"/>
            <a:r>
              <a:rPr lang="en-GB" sz="1900" dirty="0"/>
              <a:t>It is just as important to recognise the influence and impact that their conduct will have on the rest of the children around the school.  </a:t>
            </a:r>
          </a:p>
          <a:p>
            <a:endParaRPr lang="en-GB" sz="1500" dirty="0"/>
          </a:p>
          <a:p>
            <a:endParaRPr lang="en-GB" sz="15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E44135-4F79-DFF2-7557-CC995529C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 anchor="ctr">
            <a:normAutofit/>
          </a:bodyPr>
          <a:lstStyle/>
          <a:p>
            <a:r>
              <a:rPr lang="en-GB" sz="3700"/>
              <a:t>Expectations in Year 3:</a:t>
            </a:r>
          </a:p>
        </p:txBody>
      </p:sp>
    </p:spTree>
    <p:extLst>
      <p:ext uri="{BB962C8B-B14F-4D97-AF65-F5344CB8AC3E}">
        <p14:creationId xmlns:p14="http://schemas.microsoft.com/office/powerpoint/2010/main" val="3163164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FC67B-B8EC-9953-60F7-127704DFC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06" y="151201"/>
            <a:ext cx="5181601" cy="135469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Reading Records: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8329A43-5567-0178-1571-FDFDF7780C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1452880"/>
            <a:ext cx="6326514" cy="4968240"/>
          </a:xfrm>
        </p:spPr>
        <p:txBody>
          <a:bodyPr>
            <a:normAutofit fontScale="92500"/>
          </a:bodyPr>
          <a:lstStyle/>
          <a:p>
            <a:pPr algn="just"/>
            <a:r>
              <a:rPr lang="en-GB" dirty="0">
                <a:latin typeface="Comic Sans MS" panose="030F0702030302020204" pitchFamily="66" charset="0"/>
              </a:rPr>
              <a:t>Reading records are an important communication tool between teacher, child and parent.</a:t>
            </a:r>
          </a:p>
          <a:p>
            <a:pPr algn="just"/>
            <a:endParaRPr lang="en-GB" dirty="0">
              <a:latin typeface="Comic Sans MS" panose="030F0702030302020204" pitchFamily="66" charset="0"/>
            </a:endParaRP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It is important that your child remembers to bring these into school daily as they are used to track reading; to write positive comments in; and to make me aware of any important news.</a:t>
            </a:r>
          </a:p>
          <a:p>
            <a:pPr algn="just"/>
            <a:endParaRPr lang="en-GB" dirty="0">
              <a:latin typeface="Comic Sans MS" panose="030F0702030302020204" pitchFamily="66" charset="0"/>
            </a:endParaRP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I will aim to interact with these regularly.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125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7DF73-1F5B-DF40-9CE2-B56A313D5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4026"/>
            <a:ext cx="10318543" cy="529396"/>
          </a:xfrm>
        </p:spPr>
        <p:txBody>
          <a:bodyPr>
            <a:normAutofit fontScale="90000"/>
          </a:bodyPr>
          <a:lstStyle/>
          <a:p>
            <a:r>
              <a:rPr lang="en-GB" sz="4400" b="1" spc="75" dirty="0">
                <a:solidFill>
                  <a:schemeClr val="tx1"/>
                </a:solidFill>
                <a:effectLst/>
                <a:latin typeface="Helvetica" pitchFamily="2" charset="0"/>
                <a:ea typeface="Arial" panose="020B0604020202020204" pitchFamily="34" charset="0"/>
                <a:cs typeface="Times New Roman" panose="02020603050405020304" pitchFamily="18" charset="0"/>
              </a:rPr>
              <a:t>Reading Routes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D6063F-6604-89EB-0236-BCF8BC309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5138" y="399675"/>
            <a:ext cx="2977005" cy="16758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49E5A0-51D8-2064-40AF-B3B127CA5E49}"/>
              </a:ext>
            </a:extLst>
          </p:cNvPr>
          <p:cNvSpPr txBox="1"/>
          <p:nvPr/>
        </p:nvSpPr>
        <p:spPr>
          <a:xfrm>
            <a:off x="609600" y="929071"/>
            <a:ext cx="11483008" cy="56477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900" dirty="0"/>
              <a:t>All aboard the AHMAT Reading Routes! </a:t>
            </a:r>
          </a:p>
          <a:p>
            <a:endParaRPr lang="en-GB" sz="1900" dirty="0"/>
          </a:p>
          <a:p>
            <a:r>
              <a:rPr lang="en-GB" sz="1900" dirty="0"/>
              <a:t>Each coloured lined on the reading routes map corresponds to a different </a:t>
            </a:r>
          </a:p>
          <a:p>
            <a:r>
              <a:rPr lang="en-GB" sz="1900" dirty="0"/>
              <a:t>genre of book. These are classics and traditional tales, adventure and </a:t>
            </a:r>
          </a:p>
          <a:p>
            <a:r>
              <a:rPr lang="en-GB" sz="1900" dirty="0"/>
              <a:t>fantasy, humour and uplifting, mystery, poetry and rhyme and non-fiction.</a:t>
            </a:r>
          </a:p>
          <a:p>
            <a:r>
              <a:rPr lang="en-GB" sz="1900" dirty="0"/>
              <a:t>At school, we have shelves stocked with specially selected books for pupils to loan out and begin reading.</a:t>
            </a:r>
          </a:p>
          <a:p>
            <a:endParaRPr lang="en-GB" sz="1900" dirty="0"/>
          </a:p>
          <a:p>
            <a:r>
              <a:rPr lang="en-GB" sz="1900" dirty="0"/>
              <a:t>When each pupil has read a book, this must be written in their reading record and they will have their reading routes ticket ‘punched’ when the book is completed, just like a real train ticket!</a:t>
            </a:r>
          </a:p>
          <a:p>
            <a:endParaRPr lang="en-GB" sz="1900" dirty="0"/>
          </a:p>
          <a:p>
            <a:r>
              <a:rPr lang="en-GB" sz="1900" dirty="0"/>
              <a:t>If a pupil has a book they would particularly like to read from outside of school, this can also be matched up to a genre and will contribute towards the challenge. </a:t>
            </a:r>
          </a:p>
          <a:p>
            <a:r>
              <a:rPr lang="en-GB" sz="1900" dirty="0"/>
              <a:t>Pupils can choose to read across the genres, to complete a whole line and to complete their whole ticket. There will be prizes for the following: </a:t>
            </a:r>
          </a:p>
          <a:p>
            <a:r>
              <a:rPr lang="en-GB" sz="1900" dirty="0"/>
              <a:t>Reading one book from each genre – a certificate celebrated in celebration assembly. </a:t>
            </a:r>
          </a:p>
          <a:p>
            <a:r>
              <a:rPr lang="en-GB" sz="1900" dirty="0"/>
              <a:t>Reading across one complete genre line (3 books) – a certificate celebrated in celebration assembly. </a:t>
            </a:r>
          </a:p>
          <a:p>
            <a:r>
              <a:rPr lang="en-GB" sz="1900" dirty="0"/>
              <a:t>Reading across all the genres and completing the reading routes ticket (18 books) – a badge presented in celebration assembly.</a:t>
            </a:r>
          </a:p>
        </p:txBody>
      </p:sp>
    </p:spTree>
    <p:extLst>
      <p:ext uri="{BB962C8B-B14F-4D97-AF65-F5344CB8AC3E}">
        <p14:creationId xmlns:p14="http://schemas.microsoft.com/office/powerpoint/2010/main" val="3478708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E6FD7-5875-DCC3-CB53-00CBAAB81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ART CLOTHES!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E130A-7D5C-3014-674A-0E4A6B890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can you send an old t-shirt or apron in to school with your child. </a:t>
            </a:r>
          </a:p>
          <a:p>
            <a:endParaRPr lang="en-GB" dirty="0"/>
          </a:p>
          <a:p>
            <a:r>
              <a:rPr lang="en-GB" dirty="0"/>
              <a:t>This will be kept in their locker each term to save more trips. </a:t>
            </a:r>
          </a:p>
        </p:txBody>
      </p:sp>
      <p:pic>
        <p:nvPicPr>
          <p:cNvPr id="6" name="Picture Placeholder 5" descr="Art paintbrushes on surface scraped with paint samples">
            <a:extLst>
              <a:ext uri="{FF2B5EF4-FFF2-40B4-BE49-F238E27FC236}">
                <a16:creationId xmlns:a16="http://schemas.microsoft.com/office/drawing/2014/main" id="{4FB5F5A7-BF80-0ECE-71A0-82F9746B34C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0426" r="204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15920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BE19D-3A2E-BDAB-C03E-F781B138F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968" y="153091"/>
            <a:ext cx="10426293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Homework: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FF627A-9C38-17B0-C336-185BAE236F50}"/>
              </a:ext>
            </a:extLst>
          </p:cNvPr>
          <p:cNvSpPr txBox="1"/>
          <p:nvPr/>
        </p:nvSpPr>
        <p:spPr>
          <a:xfrm>
            <a:off x="307967" y="499568"/>
            <a:ext cx="11569073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0" i="0" dirty="0">
                <a:solidFill>
                  <a:srgbClr val="1F1F1F"/>
                </a:solidFill>
                <a:effectLst/>
                <a:latin typeface="Comic Sans MS" panose="030F0702030302020204" pitchFamily="66" charset="0"/>
              </a:rPr>
              <a:t>app.atomlearning.com</a:t>
            </a:r>
            <a:endParaRPr lang="en-GB" sz="3200" dirty="0">
              <a:solidFill>
                <a:srgbClr val="1F1F1F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rgbClr val="1F1F1F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700" dirty="0">
                <a:solidFill>
                  <a:srgbClr val="1F1F1F"/>
                </a:solidFill>
                <a:latin typeface="Comic Sans MS" panose="030F0702030302020204" pitchFamily="66" charset="0"/>
              </a:rPr>
              <a:t>Children can access most of their homework through Atom Prime (see above).</a:t>
            </a:r>
          </a:p>
          <a:p>
            <a:pPr algn="ctr"/>
            <a:endParaRPr lang="en-GB" sz="1700" dirty="0">
              <a:solidFill>
                <a:srgbClr val="1F1F1F"/>
              </a:solidFill>
              <a:latin typeface="Comic Sans MS" panose="030F0702030302020204" pitchFamily="66" charset="0"/>
            </a:endParaRPr>
          </a:p>
          <a:p>
            <a:r>
              <a:rPr lang="en-GB" sz="1700" b="1" dirty="0">
                <a:solidFill>
                  <a:srgbClr val="1F1F1F"/>
                </a:solidFill>
                <a:latin typeface="Comic Sans MS" panose="030F0702030302020204" pitchFamily="66" charset="0"/>
              </a:rPr>
              <a:t>Mathematics and English</a:t>
            </a:r>
            <a:r>
              <a:rPr lang="en-GB" sz="1700" dirty="0">
                <a:solidFill>
                  <a:srgbClr val="1F1F1F"/>
                </a:solidFill>
                <a:latin typeface="Comic Sans MS" panose="030F0702030302020204" pitchFamily="66" charset="0"/>
              </a:rPr>
              <a:t> will be set for the Monday of each week, to be due the following Monday.</a:t>
            </a:r>
          </a:p>
          <a:p>
            <a:endParaRPr lang="en-GB" sz="1700" dirty="0">
              <a:solidFill>
                <a:srgbClr val="1F1F1F"/>
              </a:solidFill>
              <a:latin typeface="Comic Sans MS" panose="030F0702030302020204" pitchFamily="66" charset="0"/>
            </a:endParaRPr>
          </a:p>
          <a:p>
            <a:r>
              <a:rPr lang="en-GB" sz="1700" dirty="0">
                <a:solidFill>
                  <a:srgbClr val="1F1F1F"/>
                </a:solidFill>
                <a:latin typeface="Comic Sans MS" panose="030F0702030302020204" pitchFamily="66" charset="0"/>
              </a:rPr>
              <a:t>We will find time to go over questions together in the classroom and address any difficulties or misconceptions.</a:t>
            </a:r>
          </a:p>
          <a:p>
            <a:pPr algn="ctr"/>
            <a:endParaRPr lang="en-GB" sz="1700" dirty="0">
              <a:solidFill>
                <a:srgbClr val="1F1F1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700" dirty="0">
                <a:latin typeface="Comic Sans MS" panose="030F0702030302020204" pitchFamily="66" charset="0"/>
              </a:rPr>
              <a:t>As part of weekly homework, the children should also find time to read at home for pleasure and practise their </a:t>
            </a:r>
            <a:r>
              <a:rPr lang="en-GB" sz="1700" b="1" dirty="0">
                <a:latin typeface="Comic Sans MS" panose="030F0702030302020204" pitchFamily="66" charset="0"/>
              </a:rPr>
              <a:t>spellings</a:t>
            </a:r>
            <a:r>
              <a:rPr lang="en-GB" sz="1700" dirty="0">
                <a:latin typeface="Comic Sans MS" panose="030F0702030302020204" pitchFamily="66" charset="0"/>
              </a:rPr>
              <a:t> and </a:t>
            </a:r>
            <a:r>
              <a:rPr lang="en-GB" sz="1700" b="1" dirty="0">
                <a:latin typeface="Comic Sans MS" panose="030F0702030302020204" pitchFamily="66" charset="0"/>
              </a:rPr>
              <a:t>times</a:t>
            </a:r>
            <a:r>
              <a:rPr lang="en-GB" sz="1700" dirty="0">
                <a:latin typeface="Comic Sans MS" panose="030F0702030302020204" pitchFamily="66" charset="0"/>
              </a:rPr>
              <a:t> </a:t>
            </a:r>
            <a:r>
              <a:rPr lang="en-GB" sz="1700" b="1" dirty="0">
                <a:latin typeface="Comic Sans MS" panose="030F0702030302020204" pitchFamily="66" charset="0"/>
              </a:rPr>
              <a:t>tables</a:t>
            </a:r>
            <a:r>
              <a:rPr lang="en-GB" sz="17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17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700" dirty="0">
                <a:latin typeface="Comic Sans MS" panose="030F0702030302020204" pitchFamily="66" charset="0"/>
              </a:rPr>
              <a:t>The spellings will be uploaded as a booklet onto the class page of the school website – these recap key KS2 patterns and rules. We will have quizzes on Fridays which allow children to apply their spellings to sentences.</a:t>
            </a:r>
          </a:p>
          <a:p>
            <a:pPr marL="0" indent="0">
              <a:buNone/>
            </a:pPr>
            <a:endParaRPr lang="en-GB" sz="17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700" dirty="0">
                <a:latin typeface="Comic Sans MS" panose="030F0702030302020204" pitchFamily="66" charset="0"/>
              </a:rPr>
              <a:t>The children will also practise their times tables during starters in mathematics, as well as every Friday through a short quiz. It is important to be as fluent as possible up to 12x. </a:t>
            </a:r>
          </a:p>
          <a:p>
            <a:pPr marL="0" indent="0">
              <a:buNone/>
            </a:pPr>
            <a:endParaRPr lang="en-GB" sz="17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700" dirty="0">
                <a:latin typeface="Comic Sans MS" panose="030F0702030302020204" pitchFamily="66" charset="0"/>
              </a:rPr>
              <a:t>Children can use Times Tables Rockstars to support their learning at home – if your child requires their login details, please ask.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214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14C22-9885-7996-B336-A6DF6B78B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Rewards Systems: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2756298-1E78-322B-C22B-7F0A149A338A}"/>
              </a:ext>
            </a:extLst>
          </p:cNvPr>
          <p:cNvSpPr txBox="1">
            <a:spLocks/>
          </p:cNvSpPr>
          <p:nvPr/>
        </p:nvSpPr>
        <p:spPr>
          <a:xfrm>
            <a:off x="1316866" y="1690689"/>
            <a:ext cx="5157787" cy="42727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2"/>
              </a:buClr>
            </a:pPr>
            <a:endParaRPr lang="en-US"/>
          </a:p>
          <a:p>
            <a:pPr>
              <a:buClr>
                <a:schemeClr val="tx2"/>
              </a:buClr>
            </a:pPr>
            <a:r>
              <a:rPr lang="en-US"/>
              <a:t>Dojos.</a:t>
            </a:r>
          </a:p>
          <a:p>
            <a:pPr>
              <a:buClr>
                <a:schemeClr val="tx2"/>
              </a:buClr>
            </a:pPr>
            <a:r>
              <a:rPr lang="en-US"/>
              <a:t>Marble Jar</a:t>
            </a:r>
          </a:p>
          <a:p>
            <a:pPr>
              <a:buClr>
                <a:schemeClr val="tx2"/>
              </a:buClr>
            </a:pPr>
            <a:r>
              <a:rPr lang="en-US"/>
              <a:t>Star of the day.</a:t>
            </a:r>
          </a:p>
          <a:p>
            <a:pPr>
              <a:buClr>
                <a:schemeClr val="tx2"/>
              </a:buClr>
            </a:pPr>
            <a:r>
              <a:rPr lang="en-US"/>
              <a:t>Star of the week.</a:t>
            </a:r>
          </a:p>
          <a:p>
            <a:pPr>
              <a:buClr>
                <a:schemeClr val="tx2"/>
              </a:buClr>
            </a:pPr>
            <a:r>
              <a:rPr lang="en-US"/>
              <a:t>Headteacher’s award.</a:t>
            </a:r>
          </a:p>
          <a:p>
            <a:pPr>
              <a:buClr>
                <a:schemeClr val="tx2"/>
              </a:buClr>
            </a:pPr>
            <a:endParaRPr lang="en-US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AFF6D153-C96E-CC68-D936-7392EF5FB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9" r="16155" b="-1"/>
          <a:stretch>
            <a:fillRect/>
          </a:stretch>
        </p:blipFill>
        <p:spPr bwMode="auto">
          <a:xfrm>
            <a:off x="6649278" y="1690689"/>
            <a:ext cx="4986131" cy="427279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784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8ECC-17FB-613A-C93B-DF75ED69C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Snacks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2968C-C1C2-98EB-F5AC-99D38700C93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Fruit </a:t>
            </a:r>
          </a:p>
          <a:p>
            <a:endParaRPr lang="en-GB" dirty="0"/>
          </a:p>
          <a:p>
            <a:r>
              <a:rPr lang="en-GB" dirty="0"/>
              <a:t>Vegetables </a:t>
            </a:r>
          </a:p>
          <a:p>
            <a:endParaRPr lang="en-GB" dirty="0"/>
          </a:p>
          <a:p>
            <a:r>
              <a:rPr lang="en-GB" dirty="0"/>
              <a:t>Oat bars</a:t>
            </a:r>
          </a:p>
          <a:p>
            <a:endParaRPr lang="en-GB" dirty="0"/>
          </a:p>
          <a:p>
            <a:r>
              <a:rPr lang="en-GB" dirty="0"/>
              <a:t>Cereal bars </a:t>
            </a:r>
          </a:p>
          <a:p>
            <a:endParaRPr lang="en-GB" dirty="0"/>
          </a:p>
          <a:p>
            <a:r>
              <a:rPr lang="en-GB" dirty="0"/>
              <a:t>Cheese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4AEF8A-DD18-46E3-37FB-1AAEBF3DDB7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No chocolate </a:t>
            </a:r>
          </a:p>
          <a:p>
            <a:endParaRPr lang="en-GB" dirty="0"/>
          </a:p>
          <a:p>
            <a:r>
              <a:rPr lang="en-GB" dirty="0"/>
              <a:t>No sweets </a:t>
            </a:r>
          </a:p>
          <a:p>
            <a:endParaRPr lang="en-GB" dirty="0"/>
          </a:p>
          <a:p>
            <a:r>
              <a:rPr lang="en-GB" dirty="0"/>
              <a:t>No meat </a:t>
            </a:r>
          </a:p>
          <a:p>
            <a:endParaRPr lang="en-GB" dirty="0"/>
          </a:p>
          <a:p>
            <a:r>
              <a:rPr lang="en-GB" dirty="0"/>
              <a:t>No nuts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0816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F3BFD6E-0043-00DC-2572-96CED0D94AF9}"/>
              </a:ext>
            </a:extLst>
          </p:cNvPr>
          <p:cNvSpPr txBox="1">
            <a:spLocks/>
          </p:cNvSpPr>
          <p:nvPr/>
        </p:nvSpPr>
        <p:spPr>
          <a:xfrm>
            <a:off x="4200938" y="914400"/>
            <a:ext cx="7368210" cy="51954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2"/>
              </a:buClr>
            </a:pPr>
            <a:r>
              <a:rPr lang="en-US" sz="3200" dirty="0"/>
              <a:t>Water bottles to be kept on the side and to be taken home at the end of the day – remind your children to be responsible for them please. </a:t>
            </a:r>
          </a:p>
          <a:p>
            <a:pPr>
              <a:buClr>
                <a:schemeClr val="tx2"/>
              </a:buClr>
            </a:pPr>
            <a:endParaRPr lang="en-US" sz="3200" dirty="0"/>
          </a:p>
          <a:p>
            <a:pPr>
              <a:buClr>
                <a:schemeClr val="tx2"/>
              </a:buClr>
            </a:pPr>
            <a:r>
              <a:rPr lang="en-US" sz="3200" dirty="0"/>
              <a:t>PE kits – </a:t>
            </a:r>
            <a:r>
              <a:rPr lang="en-US" sz="3200" b="1" dirty="0"/>
              <a:t>please can the children come into school wearing their kits on Wednesdays and Thursdays.</a:t>
            </a:r>
          </a:p>
          <a:p>
            <a:pPr marL="0" indent="0">
              <a:buClr>
                <a:schemeClr val="tx2"/>
              </a:buClr>
              <a:buNone/>
            </a:pPr>
            <a:endParaRPr lang="en-US" sz="3200" dirty="0"/>
          </a:p>
          <a:p>
            <a:pPr>
              <a:buClr>
                <a:schemeClr val="tx2"/>
              </a:buClr>
            </a:pPr>
            <a:r>
              <a:rPr lang="en-US" sz="3200" dirty="0"/>
              <a:t>Name your children’s clothes to avoid issues.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EAC2A7-8750-A5BF-2C02-B58A13141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4100"/>
              <a:t>Belongings:</a:t>
            </a:r>
          </a:p>
        </p:txBody>
      </p:sp>
    </p:spTree>
    <p:extLst>
      <p:ext uri="{BB962C8B-B14F-4D97-AF65-F5344CB8AC3E}">
        <p14:creationId xmlns:p14="http://schemas.microsoft.com/office/powerpoint/2010/main" val="1016665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6E79D-12A1-BDD8-9064-850DED838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4373" y="300120"/>
            <a:ext cx="5181601" cy="135469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Consents and Permissions: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751FD16-A1B3-7BC3-7097-E4DC0E0C3E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1680" y="2092960"/>
            <a:ext cx="10413999" cy="440055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Last year, we found that several children in our school did not have consent for us to include them as part of our website; to use their images or names on school displays; and other permissions such as playground first aid care.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Please can you ensure you have logged onto Arbor to complete the form and check these permissions.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Thank you.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281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A77FF-CCAA-2A3A-BDC6-DCF1518E6A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00518" y="-959675"/>
            <a:ext cx="6705600" cy="23876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Questions?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7DFDA4-1EFA-9151-0AA7-CBE3AECEA0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30" y="1802296"/>
            <a:ext cx="11290853" cy="4717774"/>
          </a:xfrm>
        </p:spPr>
        <p:txBody>
          <a:bodyPr>
            <a:normAutofit fontScale="55000" lnSpcReduction="20000"/>
          </a:bodyPr>
          <a:lstStyle/>
          <a:p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You will be able to access this powerpoint on the Year 3 class page on our school website.</a:t>
            </a: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If you would like to contact me, please ensure that any emails are directed to </a:t>
            </a: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office@whitewaltham.org</a:t>
            </a: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. You may also write a message in your child’s reading record yet encourage them to bring this to me directly.</a:t>
            </a: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I will endeavour to keep you updated on what is happening at school.</a:t>
            </a: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I hope your children enjoy Year 3!</a:t>
            </a: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Thank you.</a:t>
            </a: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967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HMAT 2">
      <a:dk1>
        <a:srgbClr val="000000"/>
      </a:dk1>
      <a:lt1>
        <a:srgbClr val="FBFFFF"/>
      </a:lt1>
      <a:dk2>
        <a:srgbClr val="3660AA"/>
      </a:dk2>
      <a:lt2>
        <a:srgbClr val="FFFFFF"/>
      </a:lt2>
      <a:accent1>
        <a:srgbClr val="3660AA"/>
      </a:accent1>
      <a:accent2>
        <a:srgbClr val="E7364E"/>
      </a:accent2>
      <a:accent3>
        <a:srgbClr val="FFD301"/>
      </a:accent3>
      <a:accent4>
        <a:srgbClr val="15B439"/>
      </a:accent4>
      <a:accent5>
        <a:srgbClr val="E999EA"/>
      </a:accent5>
      <a:accent6>
        <a:srgbClr val="B857E8"/>
      </a:accent6>
      <a:hlink>
        <a:srgbClr val="000000"/>
      </a:hlink>
      <a:folHlink>
        <a:srgbClr val="FEFFF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AE031304-7DE7-554C-88D1-7741B1688CD7}" vid="{965A85A0-E844-A54D-B2F5-6B93729785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8254</TotalTime>
  <Words>1262</Words>
  <Application>Microsoft Office PowerPoint</Application>
  <PresentationFormat>Widescreen</PresentationFormat>
  <Paragraphs>144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Comic Sans MS</vt:lpstr>
      <vt:lpstr>Helvetica</vt:lpstr>
      <vt:lpstr>Office Theme</vt:lpstr>
      <vt:lpstr>WW Year 3 - Meet the Teacher</vt:lpstr>
      <vt:lpstr>Adults:</vt:lpstr>
      <vt:lpstr>About Me:</vt:lpstr>
      <vt:lpstr>Curriculum:</vt:lpstr>
      <vt:lpstr>St Albans  Verulamium Museum </vt:lpstr>
      <vt:lpstr>Autumn Key Dates:</vt:lpstr>
      <vt:lpstr>Expectations in Year 3:</vt:lpstr>
      <vt:lpstr>Reading Records:</vt:lpstr>
      <vt:lpstr>Reading Routes</vt:lpstr>
      <vt:lpstr>ART CLOTHES!</vt:lpstr>
      <vt:lpstr>Homework:</vt:lpstr>
      <vt:lpstr>Rewards Systems:</vt:lpstr>
      <vt:lpstr>Snacks</vt:lpstr>
      <vt:lpstr>Belongings:</vt:lpstr>
      <vt:lpstr>Consents and Permissions: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Safeguarding &amp; Child Protection</dc:title>
  <dc:creator>Nichole Bourner</dc:creator>
  <cp:lastModifiedBy>Scott Kellock</cp:lastModifiedBy>
  <cp:revision>34</cp:revision>
  <dcterms:created xsi:type="dcterms:W3CDTF">2022-08-31T20:29:16Z</dcterms:created>
  <dcterms:modified xsi:type="dcterms:W3CDTF">2026-09-08T13:32:26Z</dcterms:modified>
</cp:coreProperties>
</file>